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333" r:id="rId2"/>
    <p:sldId id="350" r:id="rId3"/>
    <p:sldId id="353" r:id="rId4"/>
    <p:sldId id="336" r:id="rId5"/>
    <p:sldId id="292" r:id="rId6"/>
    <p:sldId id="352" r:id="rId7"/>
    <p:sldId id="345" r:id="rId8"/>
    <p:sldId id="347" r:id="rId9"/>
    <p:sldId id="361" r:id="rId10"/>
    <p:sldId id="360" r:id="rId11"/>
    <p:sldId id="290" r:id="rId12"/>
    <p:sldId id="296" r:id="rId13"/>
    <p:sldId id="362" r:id="rId14"/>
    <p:sldId id="293" r:id="rId15"/>
    <p:sldId id="351" r:id="rId16"/>
    <p:sldId id="358" r:id="rId17"/>
    <p:sldId id="348" r:id="rId18"/>
    <p:sldId id="329" r:id="rId19"/>
    <p:sldId id="314" r:id="rId20"/>
    <p:sldId id="328" r:id="rId21"/>
    <p:sldId id="339" r:id="rId22"/>
    <p:sldId id="318" r:id="rId23"/>
    <p:sldId id="335" r:id="rId24"/>
    <p:sldId id="354" r:id="rId2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p:cViewPr varScale="1">
        <p:scale>
          <a:sx n="78" d="100"/>
          <a:sy n="78" d="100"/>
        </p:scale>
        <p:origin x="930"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5" tIns="47112" rIns="94225" bIns="47112"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5" tIns="47112" rIns="94225" bIns="47112" rtlCol="0"/>
          <a:lstStyle>
            <a:lvl1pPr algn="r">
              <a:defRPr sz="1200"/>
            </a:lvl1pPr>
          </a:lstStyle>
          <a:p>
            <a:fld id="{2DE198D2-50D9-4561-9BC5-0BF23861F6D8}" type="datetimeFigureOut">
              <a:rPr lang="en-US" smtClean="0"/>
              <a:t>8/30/2024</a:t>
            </a:fld>
            <a:endParaRPr lang="en-US"/>
          </a:p>
        </p:txBody>
      </p:sp>
      <p:sp>
        <p:nvSpPr>
          <p:cNvPr id="4" name="Footer Placeholder 3"/>
          <p:cNvSpPr>
            <a:spLocks noGrp="1"/>
          </p:cNvSpPr>
          <p:nvPr>
            <p:ph type="ftr" sz="quarter" idx="2"/>
          </p:nvPr>
        </p:nvSpPr>
        <p:spPr>
          <a:xfrm>
            <a:off x="0" y="8917421"/>
            <a:ext cx="3077739" cy="469424"/>
          </a:xfrm>
          <a:prstGeom prst="rect">
            <a:avLst/>
          </a:prstGeom>
        </p:spPr>
        <p:txBody>
          <a:bodyPr vert="horz" lIns="94225" tIns="47112" rIns="94225" bIns="47112" rtlCol="0" anchor="b"/>
          <a:lstStyle>
            <a:lvl1pPr algn="l">
              <a:defRPr sz="1200"/>
            </a:lvl1pPr>
          </a:lstStyle>
          <a:p>
            <a:r>
              <a:rPr lang="en-US"/>
              <a:t>www.65xx.com</a:t>
            </a:r>
          </a:p>
        </p:txBody>
      </p:sp>
      <p:sp>
        <p:nvSpPr>
          <p:cNvPr id="5" name="Slide Number Placeholder 4"/>
          <p:cNvSpPr>
            <a:spLocks noGrp="1"/>
          </p:cNvSpPr>
          <p:nvPr>
            <p:ph type="sldNum" sz="quarter" idx="3"/>
          </p:nvPr>
        </p:nvSpPr>
        <p:spPr>
          <a:xfrm>
            <a:off x="4023092" y="8917421"/>
            <a:ext cx="3077739" cy="469424"/>
          </a:xfrm>
          <a:prstGeom prst="rect">
            <a:avLst/>
          </a:prstGeom>
        </p:spPr>
        <p:txBody>
          <a:bodyPr vert="horz" lIns="94225" tIns="47112" rIns="94225" bIns="47112" rtlCol="0" anchor="b"/>
          <a:lstStyle>
            <a:lvl1pPr algn="r">
              <a:defRPr sz="1200"/>
            </a:lvl1pPr>
          </a:lstStyle>
          <a:p>
            <a:fld id="{E5064C65-193C-4C9A-AAFC-23DE2A4484C2}" type="slidenum">
              <a:rPr lang="en-US" smtClean="0"/>
              <a:t>‹#›</a:t>
            </a:fld>
            <a:endParaRPr lang="en-US"/>
          </a:p>
        </p:txBody>
      </p:sp>
    </p:spTree>
    <p:extLst>
      <p:ext uri="{BB962C8B-B14F-4D97-AF65-F5344CB8AC3E}">
        <p14:creationId xmlns:p14="http://schemas.microsoft.com/office/powerpoint/2010/main" val="2011196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5" tIns="47112" rIns="94225" bIns="47112"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5" tIns="47112" rIns="94225" bIns="47112" rtlCol="0"/>
          <a:lstStyle>
            <a:lvl1pPr algn="r">
              <a:defRPr sz="1200"/>
            </a:lvl1pPr>
          </a:lstStyle>
          <a:p>
            <a:fld id="{9512BC0A-F00A-4A2B-892A-B44A20B3884C}" type="datetimeFigureOut">
              <a:rPr lang="en-US" smtClean="0"/>
              <a:t>8/30/2024</a:t>
            </a:fld>
            <a:endParaRPr lang="en-US"/>
          </a:p>
        </p:txBody>
      </p:sp>
      <p:sp>
        <p:nvSpPr>
          <p:cNvPr id="4" name="Slide Image Placeholder 3"/>
          <p:cNvSpPr>
            <a:spLocks noGrp="1" noRot="1" noChangeAspect="1"/>
          </p:cNvSpPr>
          <p:nvPr>
            <p:ph type="sldImg" idx="2"/>
          </p:nvPr>
        </p:nvSpPr>
        <p:spPr>
          <a:xfrm>
            <a:off x="1203325" y="704850"/>
            <a:ext cx="4695825" cy="3521075"/>
          </a:xfrm>
          <a:prstGeom prst="rect">
            <a:avLst/>
          </a:prstGeom>
          <a:noFill/>
          <a:ln w="12700">
            <a:solidFill>
              <a:prstClr val="black"/>
            </a:solidFill>
          </a:ln>
        </p:spPr>
        <p:txBody>
          <a:bodyPr vert="horz" lIns="94225" tIns="47112" rIns="94225" bIns="47112"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5" tIns="47112" rIns="94225" bIns="471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1"/>
            <a:ext cx="3077739" cy="469424"/>
          </a:xfrm>
          <a:prstGeom prst="rect">
            <a:avLst/>
          </a:prstGeom>
        </p:spPr>
        <p:txBody>
          <a:bodyPr vert="horz" lIns="94225" tIns="47112" rIns="94225" bIns="47112" rtlCol="0" anchor="b"/>
          <a:lstStyle>
            <a:lvl1pPr algn="l">
              <a:defRPr sz="1200"/>
            </a:lvl1pPr>
          </a:lstStyle>
          <a:p>
            <a:r>
              <a:rPr lang="en-US"/>
              <a:t>www.65xx.com</a:t>
            </a:r>
          </a:p>
        </p:txBody>
      </p:sp>
      <p:sp>
        <p:nvSpPr>
          <p:cNvPr id="7" name="Slide Number Placeholder 6"/>
          <p:cNvSpPr>
            <a:spLocks noGrp="1"/>
          </p:cNvSpPr>
          <p:nvPr>
            <p:ph type="sldNum" sz="quarter" idx="5"/>
          </p:nvPr>
        </p:nvSpPr>
        <p:spPr>
          <a:xfrm>
            <a:off x="4023092" y="8917421"/>
            <a:ext cx="3077739" cy="469424"/>
          </a:xfrm>
          <a:prstGeom prst="rect">
            <a:avLst/>
          </a:prstGeom>
        </p:spPr>
        <p:txBody>
          <a:bodyPr vert="horz" lIns="94225" tIns="47112" rIns="94225" bIns="47112" rtlCol="0" anchor="b"/>
          <a:lstStyle>
            <a:lvl1pPr algn="r">
              <a:defRPr sz="1200"/>
            </a:lvl1pPr>
          </a:lstStyle>
          <a:p>
            <a:fld id="{2DA36FCF-F9F1-4A5C-B9ED-29510F7BE823}" type="slidenum">
              <a:rPr lang="en-US" smtClean="0"/>
              <a:t>‹#›</a:t>
            </a:fld>
            <a:endParaRPr lang="en-US"/>
          </a:p>
        </p:txBody>
      </p:sp>
    </p:spTree>
    <p:extLst>
      <p:ext uri="{BB962C8B-B14F-4D97-AF65-F5344CB8AC3E}">
        <p14:creationId xmlns:p14="http://schemas.microsoft.com/office/powerpoint/2010/main" val="4753680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59D03-7CD6-B667-15AC-15598E4115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B0344A-4088-2758-1D19-79444C32F7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AE28AC-6AB2-BC29-166E-401C6E2B5D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BC9521-DA1B-83F2-0302-F99F343D9E4F}"/>
              </a:ext>
            </a:extLst>
          </p:cNvPr>
          <p:cNvSpPr>
            <a:spLocks noGrp="1"/>
          </p:cNvSpPr>
          <p:nvPr>
            <p:ph type="sldNum" sz="quarter" idx="10"/>
          </p:nvPr>
        </p:nvSpPr>
        <p:spPr/>
        <p:txBody>
          <a:bodyPr/>
          <a:lstStyle/>
          <a:p>
            <a:fld id="{2DA36FCF-F9F1-4A5C-B9ED-29510F7BE823}" type="slidenum">
              <a:rPr lang="en-US" smtClean="0"/>
              <a:t>1</a:t>
            </a:fld>
            <a:endParaRPr lang="en-US"/>
          </a:p>
        </p:txBody>
      </p:sp>
    </p:spTree>
    <p:extLst>
      <p:ext uri="{BB962C8B-B14F-4D97-AF65-F5344CB8AC3E}">
        <p14:creationId xmlns:p14="http://schemas.microsoft.com/office/powerpoint/2010/main" val="2842870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503789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340772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12</a:t>
            </a:fld>
            <a:endParaRPr lang="en-US"/>
          </a:p>
        </p:txBody>
      </p:sp>
    </p:spTree>
    <p:extLst>
      <p:ext uri="{BB962C8B-B14F-4D97-AF65-F5344CB8AC3E}">
        <p14:creationId xmlns:p14="http://schemas.microsoft.com/office/powerpoint/2010/main" val="2734936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065486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306774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754593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253224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12016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030178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309571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5959691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20</a:t>
            </a:fld>
            <a:endParaRPr lang="en-US"/>
          </a:p>
        </p:txBody>
      </p:sp>
    </p:spTree>
    <p:extLst>
      <p:ext uri="{BB962C8B-B14F-4D97-AF65-F5344CB8AC3E}">
        <p14:creationId xmlns:p14="http://schemas.microsoft.com/office/powerpoint/2010/main" val="26032016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CC267-F9FA-A1F4-61E1-1A348E494D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14C64C-D22E-5B88-9C43-1B07D17C30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C47185-1D06-0B1F-26A0-C770EF02CA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73A720-BC79-BA00-C1E2-99239D1BC6E6}"/>
              </a:ext>
            </a:extLst>
          </p:cNvPr>
          <p:cNvSpPr>
            <a:spLocks noGrp="1"/>
          </p:cNvSpPr>
          <p:nvPr>
            <p:ph type="sldNum" sz="quarter" idx="10"/>
          </p:nvPr>
        </p:nvSpPr>
        <p:spPr/>
        <p:txBody>
          <a:bodyPr/>
          <a:lstStyle/>
          <a:p>
            <a:fld id="{2DA36FCF-F9F1-4A5C-B9ED-29510F7BE823}" type="slidenum">
              <a:rPr lang="en-US" smtClean="0"/>
              <a:t>21</a:t>
            </a:fld>
            <a:endParaRPr lang="en-US"/>
          </a:p>
        </p:txBody>
      </p:sp>
    </p:spTree>
    <p:extLst>
      <p:ext uri="{BB962C8B-B14F-4D97-AF65-F5344CB8AC3E}">
        <p14:creationId xmlns:p14="http://schemas.microsoft.com/office/powerpoint/2010/main" val="657084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36FCF-F9F1-4A5C-B9ED-29510F7BE823}" type="slidenum">
              <a:rPr lang="en-US" smtClean="0"/>
              <a:t>22</a:t>
            </a:fld>
            <a:endParaRPr lang="en-US"/>
          </a:p>
        </p:txBody>
      </p:sp>
    </p:spTree>
    <p:extLst>
      <p:ext uri="{BB962C8B-B14F-4D97-AF65-F5344CB8AC3E}">
        <p14:creationId xmlns:p14="http://schemas.microsoft.com/office/powerpoint/2010/main" val="2292705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D66C-876F-9B7F-8472-E5C6EDC086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57A043-E63A-EB90-2C84-B40D335C6C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8A87E1-30D0-489D-342E-9B669DED3D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1B1F06-BF90-AC8F-92A8-B9943E8BAB57}"/>
              </a:ext>
            </a:extLst>
          </p:cNvPr>
          <p:cNvSpPr>
            <a:spLocks noGrp="1"/>
          </p:cNvSpPr>
          <p:nvPr>
            <p:ph type="sldNum" sz="quarter" idx="10"/>
          </p:nvPr>
        </p:nvSpPr>
        <p:spPr/>
        <p:txBody>
          <a:bodyPr/>
          <a:lstStyle/>
          <a:p>
            <a:fld id="{2DA36FCF-F9F1-4A5C-B9ED-29510F7BE823}" type="slidenum">
              <a:rPr lang="en-US" smtClean="0"/>
              <a:t>23</a:t>
            </a:fld>
            <a:endParaRPr lang="en-US"/>
          </a:p>
        </p:txBody>
      </p:sp>
    </p:spTree>
    <p:extLst>
      <p:ext uri="{BB962C8B-B14F-4D97-AF65-F5344CB8AC3E}">
        <p14:creationId xmlns:p14="http://schemas.microsoft.com/office/powerpoint/2010/main" val="23810891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24</a:t>
            </a:fld>
            <a:endParaRPr lang="en-US"/>
          </a:p>
        </p:txBody>
      </p:sp>
    </p:spTree>
    <p:extLst>
      <p:ext uri="{BB962C8B-B14F-4D97-AF65-F5344CB8AC3E}">
        <p14:creationId xmlns:p14="http://schemas.microsoft.com/office/powerpoint/2010/main" val="41129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3</a:t>
            </a:fld>
            <a:endParaRPr lang="en-US"/>
          </a:p>
        </p:txBody>
      </p:sp>
    </p:spTree>
    <p:extLst>
      <p:ext uri="{BB962C8B-B14F-4D97-AF65-F5344CB8AC3E}">
        <p14:creationId xmlns:p14="http://schemas.microsoft.com/office/powerpoint/2010/main" val="124751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23FD4-57D0-A396-24C3-A27468F1D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7D601D-46B0-E4A3-AE43-FB6F4E049B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ECEAAF-D9AF-463A-22C3-4693069936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23A3500-9E00-E2D7-36ED-C374DB3821B5}"/>
              </a:ext>
            </a:extLst>
          </p:cNvPr>
          <p:cNvSpPr>
            <a:spLocks noGrp="1"/>
          </p:cNvSpPr>
          <p:nvPr>
            <p:ph type="sldNum" sz="quarter" idx="10"/>
          </p:nvPr>
        </p:nvSpPr>
        <p:spPr/>
        <p:txBody>
          <a:bodyPr/>
          <a:lstStyle/>
          <a:p>
            <a:fld id="{2DA36FCF-F9F1-4A5C-B9ED-29510F7BE823}" type="slidenum">
              <a:rPr lang="en-US" smtClean="0"/>
              <a:t>4</a:t>
            </a:fld>
            <a:endParaRPr lang="en-US"/>
          </a:p>
        </p:txBody>
      </p:sp>
    </p:spTree>
    <p:extLst>
      <p:ext uri="{BB962C8B-B14F-4D97-AF65-F5344CB8AC3E}">
        <p14:creationId xmlns:p14="http://schemas.microsoft.com/office/powerpoint/2010/main" val="314086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512869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404217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3B545-40CC-34B2-3E4C-A68D8D08B4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BF6EE6-2938-CFFD-4507-A44CCF7DD3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5AF0CA-A0A5-8DED-CA4C-B91DD48EF9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7B81CFE-AF9E-0C1E-3C19-28DA9D8AC67E}"/>
              </a:ext>
            </a:extLst>
          </p:cNvPr>
          <p:cNvSpPr>
            <a:spLocks noGrp="1"/>
          </p:cNvSpPr>
          <p:nvPr>
            <p:ph type="sldNum" sz="quarter" idx="10"/>
          </p:nvPr>
        </p:nvSpPr>
        <p:spPr/>
        <p:txBody>
          <a:bodyPr/>
          <a:lstStyle/>
          <a:p>
            <a:fld id="{2DA36FCF-F9F1-4A5C-B9ED-29510F7BE82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77651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8</a:t>
            </a:fld>
            <a:endParaRPr lang="en-US"/>
          </a:p>
        </p:txBody>
      </p:sp>
    </p:spTree>
    <p:extLst>
      <p:ext uri="{BB962C8B-B14F-4D97-AF65-F5344CB8AC3E}">
        <p14:creationId xmlns:p14="http://schemas.microsoft.com/office/powerpoint/2010/main" val="4095029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92976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300E25-05FA-4B67-8754-7C83D76A7FF8}"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72063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FC7FE6-36F2-486D-B9F5-9E37009C94DA}"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147911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F7BF1B-C470-466F-8A67-E1B841C71152}"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41397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76F98-1382-4FBB-8EBE-2CB5530A371A}"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67278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48E30E-4EFB-423B-96E1-F5E2D8B61BEA}"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02662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162178-3815-4270-92FF-ECA7235E7A16}"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98586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42E804-7BC4-475B-8E2E-4FC9F8A8028D}" type="datetime1">
              <a:rPr lang="en-US" smtClean="0"/>
              <a:t>8/30/2024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32417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0AA312-0419-48D0-8515-75CC81A5713D}" type="datetime1">
              <a:rPr lang="en-US" smtClean="0"/>
              <a:t>8/30/2024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4026744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E5435-D593-4A0E-BEE4-1B410E1C4857}" type="datetime1">
              <a:rPr lang="en-US" smtClean="0"/>
              <a:t>8/30/2024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019304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4F1C95-D9A4-4609-8701-52AF65BE2AC1}"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1835609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31CA94-A2BF-4395-9B7E-BB74239D304F}"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63675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C9B16-4067-4B54-93B4-ED27D72E151A}" type="datetime1">
              <a:rPr lang="en-US" smtClean="0"/>
              <a:t>8/30/2024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FEA1F-E626-42D4-B31C-390833ED0225}" type="slidenum">
              <a:rPr lang="en-US" smtClean="0"/>
              <a:t>‹#›</a:t>
            </a:fld>
            <a:endParaRPr lang="en-US"/>
          </a:p>
        </p:txBody>
      </p:sp>
    </p:spTree>
    <p:extLst>
      <p:ext uri="{BB962C8B-B14F-4D97-AF65-F5344CB8AC3E}">
        <p14:creationId xmlns:p14="http://schemas.microsoft.com/office/powerpoint/2010/main" val="22380356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Engineering_design_process" TargetMode="External"/><Relationship Id="rId3" Type="http://schemas.openxmlformats.org/officeDocument/2006/relationships/image" Target="../media/image1.jpeg"/><Relationship Id="rId7" Type="http://schemas.openxmlformats.org/officeDocument/2006/relationships/hyperlink" Target="https://en.wikipedia.org/wiki/Scientific_metho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en.wikipedia.org/wiki/Philosophical_methodology" TargetMode="External"/><Relationship Id="rId11" Type="http://schemas.openxmlformats.org/officeDocument/2006/relationships/hyperlink" Target="http://www.themenschfoundation.org/" TargetMode="External"/><Relationship Id="rId5" Type="http://schemas.openxmlformats.org/officeDocument/2006/relationships/hyperlink" Target="https://en.wikipedia.org/wiki/Creation_myth" TargetMode="External"/><Relationship Id="rId10" Type="http://schemas.openxmlformats.org/officeDocument/2006/relationships/hyperlink" Target="http://www.wdc65xx.com/" TargetMode="External"/><Relationship Id="rId4" Type="http://schemas.openxmlformats.org/officeDocument/2006/relationships/hyperlink" Target="https://en.wikipedia.org/wiki/Collective_intelligence" TargetMode="External"/><Relationship Id="rId9" Type="http://schemas.openxmlformats.org/officeDocument/2006/relationships/hyperlink" Target="https://en.wikipedia.org/wiki/Systems_engineeri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Quantum_supremac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www.google.com/search?q=combined+intelligence+michael+levin&amp;sca_esv=cbd8017fdac8de0a&amp;sxsrf=ACQVn0_HrQo45TXwC_82XDLBeMzZoIYO9g%3A1706412892053&amp;source=hp&amp;ei=XMu1ZcpwudGQ8g_Dw7-4Cg&amp;iflsig=ANes7DEAAAAAZbXZbGpESVgMhca4pZpCC2IIeKFUDlLb&amp;ved=0ahUKEwjKjpOyk_-DAxW5KEQIHcPhD6cQ4dUDCBc&amp;uact=5&amp;oq=combined+intelligence+michael+levin&amp;gs_lp=Egdnd3Mtd2l6IiNjb21iaW5lZCBpbnRlbGxpZ2VuY2UgbWljaGFlbCBsZXZpbjIFECEYoAEyBRAhGKABSJGSAVAAWOOIAXAAeACQAQCYAaEBoAGmGKoBBDI3Lji4AQPIAQD4AQHCAgQQIxgnwgIKECMYgAQYigUYJ8ICCxAAGIAEGIoFGJECwgIREC4YgAQYsQMYgwEYxwEY0QPCAhEQLhiDARjHARixAxjRAxiABMICCBAAGIAEGLEDwgILEC4YgAQYsQMYgwHCAg4QLhiABBjHARjRAxjUAsICCxAAGIAEGLEDGIMBwgIOEC4YgAQYsQMYxwEY0QPCAggQLhiABBixA8ICCxAuGK8BGMcBGIAEwgILEC4YgAQYxwEYrwHCAgUQABiABMICDRAAGIAEGBQYhwIYsQPCAgoQABiABBgUGIcCwgIOEC4YgAQYxwEYrwEYjgXCAhAQABiABBgKGLEDGIMBGLEDwgIGEAAYFhgewgIIEAAYFhgeGA_CAgsQABiABBiKBRiGA8ICBRAhGKsC&amp;sclient=gws-wiz#fpstate=ive&amp;vld=cid:4524f7ca,vid:U93x9AWeuOA,st: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www.themenschfoundation.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www.wdc65xx.com/" TargetMode="External"/><Relationship Id="rId5" Type="http://schemas.openxmlformats.org/officeDocument/2006/relationships/hyperlink" Target="https://en.wikipedia.org/wiki/Desiderata" TargetMode="External"/><Relationship Id="rId4" Type="http://schemas.openxmlformats.org/officeDocument/2006/relationships/hyperlink" Target="https://plato.stanford.edu/entries/cosmology/"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www.themenschfoundation.or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wdc65xx.com/" TargetMode="External"/><Relationship Id="rId5" Type="http://schemas.openxmlformats.org/officeDocument/2006/relationships/hyperlink" Target="https://www.nchchonors.org/directors-faculty/definition-of-honors-education" TargetMode="External"/><Relationship Id="rId4" Type="http://schemas.openxmlformats.org/officeDocument/2006/relationships/hyperlink" Target="https://www.youtube.com/watch?v=OsIatidORec"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John_McCarthy_(computer_scientis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The_Structure_of_Scientific_Revolution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www.google.com/search?q=geoffrey+hinton+speech+at+oxford&amp;sca_esv=5edede5fd926eb91&amp;sxsrf=ACQVn0_jHVztI3HF1uvR494qu7iFgZ07tQ%3A1709565560563&amp;source=hp&amp;ei=eOblZaO4ILiMur8P6LC00Ac&amp;iflsig=ANes7DEAAAAAZeX0iH1N_pxl08AbqXoujLNIVBHvWJab&amp;ved=0ahUKEwij1NL_89qEAxU4hu4BHWgYDXoQ4dUDCBc&amp;uact=5&amp;oq=geoffrey+hinton+speech+at+oxford&amp;gs_lp=Egdnd3Mtd2l6IiBnZW9mZnJleSBoaW50b24gc3BlZWNoIGF0IG94Zm9yZDIFECEYoAEyBRAhGKABSMx3UABY2WNwAHgAkAEAmAFxoAGGFKoBBDMxLjG4AQPIAQD4AQGYAiCgAqMVwgIEECMYJ8ICCxAAGIAEGIoFGJECwgIOEAAYgAQYigUYkQIYsQPCAggQABiABBixA8ICDhAuGIAEGLEDGMcBGNEDwgIKECMYgAQYigUYJ8ICCxAuGIAEGLEDGNQCwgIREC4YgAQYsQMYgwEYxwEY0QPCAhEQLhiABBiKBRiRAhjHARivAcICBRAuGIAEwgIIEC4YgAQYsQPCAgsQLhjUAhixAxiABMICCBAuGLEDGIAEwgIFEAAYgATCAgYQABgWGB7CAgUQIRifBZgDAJIHBDMxLjE&amp;sclient=gws-wiz#fpstate=ive&amp;vld=cid:773e5b94,vid:N1TEjTeQeg0,st:0"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4D64E3-0D42-CC1B-8051-047E4DE77EAB}"/>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1F60502E-74B3-A62A-D9CD-AEA60C6615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B319603-00B6-9E76-6A07-F2E4717DA72A}"/>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Caution!!</a:t>
            </a:r>
          </a:p>
        </p:txBody>
      </p:sp>
      <p:sp>
        <p:nvSpPr>
          <p:cNvPr id="3" name="Subtitle 2">
            <a:extLst>
              <a:ext uri="{FF2B5EF4-FFF2-40B4-BE49-F238E27FC236}">
                <a16:creationId xmlns:a16="http://schemas.microsoft.com/office/drawing/2014/main" id="{A6075C3E-86B0-313C-2874-845F27141DEC}"/>
              </a:ext>
            </a:extLst>
          </p:cNvPr>
          <p:cNvSpPr>
            <a:spLocks noGrp="1"/>
          </p:cNvSpPr>
          <p:nvPr>
            <p:ph type="subTitle" idx="1"/>
          </p:nvPr>
        </p:nvSpPr>
        <p:spPr>
          <a:xfrm>
            <a:off x="620485" y="1230920"/>
            <a:ext cx="8005163" cy="4941537"/>
          </a:xfrm>
        </p:spPr>
        <p:txBody>
          <a:bodyPr>
            <a:noAutofit/>
          </a:bodyPr>
          <a:lstStyle/>
          <a:p>
            <a:endParaRPr lang="en-US" sz="2400" b="1" i="1" u="sng" dirty="0">
              <a:solidFill>
                <a:srgbClr val="FF0000"/>
              </a:solidFill>
              <a:latin typeface="Arial" panose="020B0604020202020204" pitchFamily="34" charset="0"/>
              <a:cs typeface="Arial" panose="020B0604020202020204" pitchFamily="34" charset="0"/>
            </a:endParaRPr>
          </a:p>
          <a:p>
            <a:pPr algn="just"/>
            <a:r>
              <a:rPr lang="en-US" sz="2400" b="1" i="1" u="sng" dirty="0">
                <a:solidFill>
                  <a:srgbClr val="FF0000"/>
                </a:solidFill>
                <a:latin typeface="Arial" panose="020B0604020202020204" pitchFamily="34" charset="0"/>
                <a:cs typeface="Arial" panose="020B0604020202020204" pitchFamily="34" charset="0"/>
              </a:rPr>
              <a:t>Caution:</a:t>
            </a:r>
            <a:r>
              <a:rPr lang="en-US" sz="2400" b="1" dirty="0">
                <a:solidFill>
                  <a:srgbClr val="FF0000"/>
                </a:solidFill>
                <a:latin typeface="Arial" panose="020B0604020202020204" pitchFamily="34" charset="0"/>
                <a:cs typeface="Arial" panose="020B0604020202020204" pitchFamily="34" charset="0"/>
              </a:rPr>
              <a:t> Much like studying consciousness, contemplating, studying or applying The Theory of Embedded Intelligence (TEI) </a:t>
            </a:r>
            <a:r>
              <a:rPr lang="en-US" sz="2400" b="1" i="1" u="sng" dirty="0">
                <a:solidFill>
                  <a:srgbClr val="FF0000"/>
                </a:solidFill>
                <a:latin typeface="Arial" panose="020B0604020202020204" pitchFamily="34" charset="0"/>
                <a:cs typeface="Arial" panose="020B0604020202020204" pitchFamily="34" charset="0"/>
              </a:rPr>
              <a:t>will</a:t>
            </a:r>
            <a:r>
              <a:rPr lang="en-US" sz="2400" b="1" dirty="0">
                <a:solidFill>
                  <a:srgbClr val="FF0000"/>
                </a:solidFill>
                <a:latin typeface="Arial" panose="020B0604020202020204" pitchFamily="34" charset="0"/>
                <a:cs typeface="Arial" panose="020B0604020202020204" pitchFamily="34" charset="0"/>
              </a:rPr>
              <a:t> change your life. This Theory is a revolution in all areas of contemplation, all sciences and all practical applications of The Theory.</a:t>
            </a:r>
            <a:endParaRPr lang="en-US" sz="2400" b="1" dirty="0">
              <a:solidFill>
                <a:schemeClr val="tx1"/>
              </a:solidFill>
              <a:latin typeface="Arial" panose="020B0604020202020204" pitchFamily="34" charset="0"/>
              <a:cs typeface="Arial" panose="020B0604020202020204" pitchFamily="34" charset="0"/>
            </a:endParaRPr>
          </a:p>
          <a:p>
            <a:pPr algn="l"/>
            <a:endParaRPr lang="en-US" sz="2400" b="1" dirty="0">
              <a:solidFill>
                <a:srgbClr val="FF0000"/>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The Theory (TEI) causes one to reconsider one’s beliefs and what one knows about oneself and one’s worldview.</a:t>
            </a:r>
          </a:p>
        </p:txBody>
      </p:sp>
      <p:sp>
        <p:nvSpPr>
          <p:cNvPr id="4" name="TextBox 3">
            <a:extLst>
              <a:ext uri="{FF2B5EF4-FFF2-40B4-BE49-F238E27FC236}">
                <a16:creationId xmlns:a16="http://schemas.microsoft.com/office/drawing/2014/main" id="{396448FF-E470-1462-8959-D073B4FA01F1}"/>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B1179215-AD6B-DC5F-A71C-6840CBD7C9EC}"/>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0D01FE13-A129-5096-C98A-BFDCDABA1FD7}"/>
              </a:ext>
            </a:extLst>
          </p:cNvPr>
          <p:cNvSpPr>
            <a:spLocks noGrp="1"/>
          </p:cNvSpPr>
          <p:nvPr>
            <p:ph type="sldNum" sz="quarter" idx="12"/>
          </p:nvPr>
        </p:nvSpPr>
        <p:spPr/>
        <p:txBody>
          <a:bodyPr/>
          <a:lstStyle/>
          <a:p>
            <a:fld id="{775FEA1F-E626-42D4-B31C-390833ED0225}" type="slidenum">
              <a:rPr lang="en-US" smtClean="0"/>
              <a:t>1</a:t>
            </a:fld>
            <a:endParaRPr lang="en-US"/>
          </a:p>
        </p:txBody>
      </p:sp>
      <p:sp>
        <p:nvSpPr>
          <p:cNvPr id="6" name="Date Placeholder 5">
            <a:extLst>
              <a:ext uri="{FF2B5EF4-FFF2-40B4-BE49-F238E27FC236}">
                <a16:creationId xmlns:a16="http://schemas.microsoft.com/office/drawing/2014/main" id="{3315BE75-A74C-164B-7109-E87310104ED7}"/>
              </a:ext>
            </a:extLst>
          </p:cNvPr>
          <p:cNvSpPr>
            <a:spLocks noGrp="1"/>
          </p:cNvSpPr>
          <p:nvPr>
            <p:ph type="dt" sz="half" idx="10"/>
          </p:nvPr>
        </p:nvSpPr>
        <p:spPr/>
        <p:txBody>
          <a:bodyPr/>
          <a:lstStyle/>
          <a:p>
            <a:fld id="{FC092961-D934-43EA-9DFE-B5D51ECF346A}" type="datetime1">
              <a:rPr lang="en-US" smtClean="0"/>
              <a:t>8/30/2024</a:t>
            </a:fld>
            <a:endParaRPr lang="en-US"/>
          </a:p>
        </p:txBody>
      </p:sp>
    </p:spTree>
    <p:extLst>
      <p:ext uri="{BB962C8B-B14F-4D97-AF65-F5344CB8AC3E}">
        <p14:creationId xmlns:p14="http://schemas.microsoft.com/office/powerpoint/2010/main" val="182159886"/>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990600" y="1383318"/>
            <a:ext cx="7467600" cy="4560282"/>
          </a:xfrm>
        </p:spPr>
        <p:txBody>
          <a:bodyPr>
            <a:noAutofit/>
          </a:bodyPr>
          <a:lstStyle/>
          <a:p>
            <a:pPr marL="0" marR="0"/>
            <a:r>
              <a:rPr lang="en-US" sz="2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The Human Collective Intelligence Evolution</a:t>
            </a:r>
          </a:p>
          <a:p>
            <a:pPr marL="0" marR="0"/>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l">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Collective Intelligence</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Creation Myth Method</a:t>
            </a: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Philosophical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7">
                  <a:extLst>
                    <a:ext uri="{A12FA001-AC4F-418D-AE19-62706E023703}">
                      <ahyp:hlinkClr xmlns:ahyp="http://schemas.microsoft.com/office/drawing/2018/hyperlinkcolor" val="tx"/>
                    </a:ext>
                  </a:extLst>
                </a:hlinkClick>
              </a:rPr>
              <a:t>Scientific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8">
                  <a:extLst>
                    <a:ext uri="{A12FA001-AC4F-418D-AE19-62706E023703}">
                      <ahyp:hlinkClr xmlns:ahyp="http://schemas.microsoft.com/office/drawing/2018/hyperlinkcolor" val="tx"/>
                    </a:ext>
                  </a:extLst>
                </a:hlinkClick>
              </a:rPr>
              <a:t>Engineering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Systems Engineering</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10"/>
              </a:rPr>
              <a:t>www.WDC65xx.com</a:t>
            </a:r>
            <a:r>
              <a:rPr lang="en-US" dirty="0"/>
              <a:t> &amp; </a:t>
            </a:r>
            <a:r>
              <a:rPr lang="en-US" dirty="0">
                <a:hlinkClick r:id="rId11"/>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10</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824591744"/>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Human Intelligence</a:t>
            </a:r>
          </a:p>
        </p:txBody>
      </p:sp>
      <p:sp>
        <p:nvSpPr>
          <p:cNvPr id="3" name="Subtitle 2"/>
          <p:cNvSpPr>
            <a:spLocks noGrp="1"/>
          </p:cNvSpPr>
          <p:nvPr>
            <p:ph type="subTitle" idx="1"/>
          </p:nvPr>
        </p:nvSpPr>
        <p:spPr>
          <a:xfrm>
            <a:off x="457200" y="1324970"/>
            <a:ext cx="8382000" cy="4694830"/>
          </a:xfrm>
        </p:spPr>
        <p:txBody>
          <a:bodyPr>
            <a:noAutofit/>
          </a:bodyPr>
          <a:lstStyle/>
          <a:p>
            <a:r>
              <a:rPr lang="en-US" sz="1800" b="1" dirty="0">
                <a:solidFill>
                  <a:schemeClr val="tx1"/>
                </a:solidFill>
                <a:latin typeface="Arial" panose="020B0604020202020204" pitchFamily="34" charset="0"/>
                <a:cs typeface="Arial" panose="020B0604020202020204" pitchFamily="34" charset="0"/>
              </a:rPr>
              <a:t> </a:t>
            </a:r>
            <a:r>
              <a:rPr lang="en-US" sz="2400" b="1" u="sng" dirty="0">
                <a:solidFill>
                  <a:srgbClr val="FF0000"/>
                </a:solidFill>
                <a:latin typeface="Arial" panose="020B0604020202020204" pitchFamily="34" charset="0"/>
                <a:cs typeface="Arial" panose="020B0604020202020204" pitchFamily="34" charset="0"/>
              </a:rPr>
              <a:t>Consider the following in an average human brain:</a:t>
            </a:r>
          </a:p>
          <a:p>
            <a:pPr marL="342900" indent="-342900" algn="just">
              <a:buFont typeface="Arial" panose="020B0604020202020204" pitchFamily="34" charset="0"/>
              <a:buChar char="-"/>
            </a:pPr>
            <a:r>
              <a:rPr lang="en-US" sz="2400" b="1" i="0" dirty="0">
                <a:solidFill>
                  <a:srgbClr val="FF0000"/>
                </a:solidFill>
                <a:effectLst/>
                <a:latin typeface="Arial" panose="020B0604020202020204" pitchFamily="34" charset="0"/>
                <a:cs typeface="Arial" panose="020B0604020202020204" pitchFamily="34" charset="0"/>
              </a:rPr>
              <a:t>There are approximately 20 billion neurons with an average of 7000 synapses per neuron for 140 trillion synapses.</a:t>
            </a:r>
            <a:endParaRPr lang="en-US" sz="2400" b="1" dirty="0">
              <a:solidFill>
                <a:srgbClr val="FF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b="1" i="0" dirty="0">
                <a:solidFill>
                  <a:srgbClr val="FF0000"/>
                </a:solidFill>
                <a:effectLst/>
                <a:latin typeface="Arial" panose="020B0604020202020204" pitchFamily="34" charset="0"/>
                <a:cs typeface="Arial" panose="020B0604020202020204" pitchFamily="34" charset="0"/>
              </a:rPr>
              <a:t>Microtubules are abundant in neurons. Microtubules may be part of the neuron and synapsis ANN processing.</a:t>
            </a:r>
          </a:p>
          <a:p>
            <a:pPr algn="just"/>
            <a:endParaRPr lang="en-US" sz="1200" b="1" dirty="0">
              <a:solidFill>
                <a:schemeClr val="tx1"/>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Human-bounded infinite Intelligence can collectively create an infinite number of possible Intelligence use cases and outcomes. </a:t>
            </a:r>
          </a:p>
          <a:p>
            <a:pPr algn="just"/>
            <a:endParaRPr lang="en-US" sz="1000" b="1" dirty="0">
              <a:solidFill>
                <a:srgbClr val="FF0000"/>
              </a:solidFill>
              <a:latin typeface="Adobe Caslon Pro" pitchFamily="18" charset="0"/>
            </a:endParaRPr>
          </a:p>
          <a:p>
            <a:r>
              <a:rPr lang="en-US" sz="2400" b="1" dirty="0">
                <a:solidFill>
                  <a:schemeClr val="tx1"/>
                </a:solidFill>
                <a:latin typeface="Arial" panose="020B0604020202020204" pitchFamily="34" charset="0"/>
                <a:cs typeface="Arial" panose="020B0604020202020204" pitchFamily="34" charset="0"/>
                <a:hlinkClick r:id="rId4"/>
              </a:rPr>
              <a:t>Think Human Quantum Supremacy</a:t>
            </a:r>
            <a:endParaRPr lang="en-US" sz="24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41639064-3DB9-4B79-AD93-5F2724FD413D}"/>
              </a:ext>
            </a:extLst>
          </p:cNvPr>
          <p:cNvSpPr>
            <a:spLocks noGrp="1"/>
          </p:cNvSpPr>
          <p:nvPr>
            <p:ph type="sldNum" sz="quarter" idx="12"/>
          </p:nvPr>
        </p:nvSpPr>
        <p:spPr/>
        <p:txBody>
          <a:bodyPr/>
          <a:lstStyle/>
          <a:p>
            <a:fld id="{775FEA1F-E626-42D4-B31C-390833ED0225}" type="slidenum">
              <a:rPr lang="en-US" smtClean="0"/>
              <a:t>11</a:t>
            </a:fld>
            <a:endParaRPr lang="en-US" dirty="0"/>
          </a:p>
        </p:txBody>
      </p:sp>
      <p:sp>
        <p:nvSpPr>
          <p:cNvPr id="6" name="Date Placeholder 5">
            <a:extLst>
              <a:ext uri="{FF2B5EF4-FFF2-40B4-BE49-F238E27FC236}">
                <a16:creationId xmlns:a16="http://schemas.microsoft.com/office/drawing/2014/main" id="{27B67A68-1BB3-D6B9-414F-75E2C496009C}"/>
              </a:ext>
            </a:extLst>
          </p:cNvPr>
          <p:cNvSpPr>
            <a:spLocks noGrp="1"/>
          </p:cNvSpPr>
          <p:nvPr>
            <p:ph type="dt" sz="half" idx="10"/>
          </p:nvPr>
        </p:nvSpPr>
        <p:spPr/>
        <p:txBody>
          <a:bodyPr/>
          <a:lstStyle/>
          <a:p>
            <a:fld id="{301AF3BF-F385-46A4-978D-FD96516A09F1}" type="datetime1">
              <a:rPr lang="en-US" smtClean="0"/>
              <a:t>8/30/2024</a:t>
            </a:fld>
            <a:endParaRPr lang="en-US"/>
          </a:p>
        </p:txBody>
      </p:sp>
    </p:spTree>
    <p:extLst>
      <p:ext uri="{BB962C8B-B14F-4D97-AF65-F5344CB8AC3E}">
        <p14:creationId xmlns:p14="http://schemas.microsoft.com/office/powerpoint/2010/main" val="2325952555"/>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Collective Intelligence</a:t>
            </a:r>
          </a:p>
        </p:txBody>
      </p:sp>
      <p:sp>
        <p:nvSpPr>
          <p:cNvPr id="3" name="Subtitle 2"/>
          <p:cNvSpPr>
            <a:spLocks noGrp="1"/>
          </p:cNvSpPr>
          <p:nvPr>
            <p:ph type="subTitle" idx="1"/>
          </p:nvPr>
        </p:nvSpPr>
        <p:spPr>
          <a:xfrm>
            <a:off x="533401" y="1219200"/>
            <a:ext cx="8153399" cy="5043100"/>
          </a:xfrm>
        </p:spPr>
        <p:txBody>
          <a:bodyPr>
            <a:noAutofit/>
          </a:bodyPr>
          <a:lstStyle/>
          <a:p>
            <a:pPr algn="just"/>
            <a:r>
              <a:rPr lang="en-US" sz="2400" b="1" i="0" dirty="0">
                <a:solidFill>
                  <a:srgbClr val="202124"/>
                </a:solidFill>
                <a:effectLst/>
                <a:latin typeface="Arial" panose="020B0604020202020204" pitchFamily="34" charset="0"/>
                <a:cs typeface="Arial" panose="020B0604020202020204" pitchFamily="34" charset="0"/>
              </a:rPr>
              <a:t>Consider the Collective Intelligence of a human. The current best estimate is that an average human body contains about </a:t>
            </a:r>
            <a:r>
              <a:rPr lang="en-US" sz="2400" b="1" i="0" dirty="0">
                <a:solidFill>
                  <a:srgbClr val="040C28"/>
                </a:solidFill>
                <a:effectLst/>
                <a:latin typeface="Arial" panose="020B0604020202020204" pitchFamily="34" charset="0"/>
                <a:cs typeface="Arial" panose="020B0604020202020204" pitchFamily="34" charset="0"/>
              </a:rPr>
              <a:t>37 trillion</a:t>
            </a:r>
            <a:r>
              <a:rPr lang="en-US" sz="2400" b="1" i="0" dirty="0">
                <a:solidFill>
                  <a:srgbClr val="202124"/>
                </a:solidFill>
                <a:effectLst/>
                <a:latin typeface="Arial" panose="020B0604020202020204" pitchFamily="34" charset="0"/>
                <a:cs typeface="Arial" panose="020B0604020202020204" pitchFamily="34" charset="0"/>
              </a:rPr>
              <a:t> cells, </a:t>
            </a:r>
            <a:r>
              <a:rPr lang="en-US" sz="2400" b="1" i="1" u="sng" dirty="0">
                <a:solidFill>
                  <a:srgbClr val="202124"/>
                </a:solidFill>
                <a:effectLst/>
                <a:latin typeface="Arial" panose="020B0604020202020204" pitchFamily="34" charset="0"/>
                <a:cs typeface="Arial" panose="020B0604020202020204" pitchFamily="34" charset="0"/>
              </a:rPr>
              <a:t>each</a:t>
            </a:r>
            <a:r>
              <a:rPr lang="en-US" sz="2400" b="1" i="0" dirty="0">
                <a:solidFill>
                  <a:srgbClr val="202124"/>
                </a:solidFill>
                <a:effectLst/>
                <a:latin typeface="Arial" panose="020B0604020202020204" pitchFamily="34" charset="0"/>
                <a:cs typeface="Arial" panose="020B0604020202020204" pitchFamily="34" charset="0"/>
              </a:rPr>
              <a:t> with an Embedded </a:t>
            </a:r>
            <a:r>
              <a:rPr lang="en-US" sz="2400" b="1" dirty="0">
                <a:solidFill>
                  <a:srgbClr val="202124"/>
                </a:solidFill>
                <a:latin typeface="Arial" panose="020B0604020202020204" pitchFamily="34" charset="0"/>
                <a:cs typeface="Arial" panose="020B0604020202020204" pitchFamily="34" charset="0"/>
              </a:rPr>
              <a:t>I</a:t>
            </a:r>
            <a:r>
              <a:rPr lang="en-US" sz="2400" b="1" i="0" dirty="0">
                <a:solidFill>
                  <a:srgbClr val="202124"/>
                </a:solidFill>
                <a:effectLst/>
                <a:latin typeface="Arial" panose="020B0604020202020204" pitchFamily="34" charset="0"/>
                <a:cs typeface="Arial" panose="020B0604020202020204" pitchFamily="34" charset="0"/>
              </a:rPr>
              <a:t>ntelligence to self-assemble. There are more cells making up one human body than the number of seconds in one million years</a:t>
            </a:r>
            <a:r>
              <a:rPr lang="en-US" sz="2400" b="1" dirty="0">
                <a:solidFill>
                  <a:srgbClr val="202124"/>
                </a:solidFill>
                <a:latin typeface="Arial" panose="020B0604020202020204" pitchFamily="34" charset="0"/>
                <a:cs typeface="Arial" panose="020B0604020202020204" pitchFamily="34" charset="0"/>
              </a:rPr>
              <a:t> a</a:t>
            </a:r>
            <a:r>
              <a:rPr lang="en-US" sz="2400" b="1" i="0" dirty="0">
                <a:solidFill>
                  <a:srgbClr val="202124"/>
                </a:solidFill>
                <a:effectLst/>
                <a:latin typeface="Arial" panose="020B0604020202020204" pitchFamily="34" charset="0"/>
                <a:cs typeface="Arial" panose="020B0604020202020204" pitchFamily="34" charset="0"/>
              </a:rPr>
              <a:t>nd about 370 times the number of  stars in the Milky Way.</a:t>
            </a:r>
          </a:p>
          <a:p>
            <a:pPr algn="l"/>
            <a:endParaRPr lang="en-US" sz="1000" b="1" dirty="0">
              <a:solidFill>
                <a:srgbClr val="FF0000"/>
              </a:solidFill>
              <a:latin typeface="Adobe Caslon Pro" pitchFamily="18" charset="0"/>
            </a:endParaRPr>
          </a:p>
          <a:p>
            <a:pPr algn="just"/>
            <a:r>
              <a:rPr lang="en-US" sz="2400" b="1" dirty="0">
                <a:solidFill>
                  <a:schemeClr val="tx1"/>
                </a:solidFill>
                <a:latin typeface="Arial" panose="020B0604020202020204" pitchFamily="34" charset="0"/>
                <a:cs typeface="Arial" panose="020B0604020202020204" pitchFamily="34" charset="0"/>
              </a:rPr>
              <a:t>Michael Levin has done research on Collective Intelligence for understanding Embedded Intelligence. </a:t>
            </a:r>
          </a:p>
          <a:p>
            <a:r>
              <a:rPr lang="en-US" sz="4000" b="1" dirty="0">
                <a:solidFill>
                  <a:schemeClr val="tx1"/>
                </a:solidFill>
                <a:latin typeface="Arial" panose="020B0604020202020204" pitchFamily="34" charset="0"/>
                <a:cs typeface="Arial" panose="020B0604020202020204" pitchFamily="34" charset="0"/>
                <a:hlinkClick r:id="rId4"/>
              </a:rPr>
              <a:t>Collective Intelligence</a:t>
            </a:r>
            <a:endParaRPr lang="en-US" sz="4000" b="1" dirty="0">
              <a:solidFill>
                <a:schemeClr val="tx1"/>
              </a:solidFill>
              <a:latin typeface="Arial" panose="020B0604020202020204" pitchFamily="34" charset="0"/>
              <a:cs typeface="Arial" panose="020B0604020202020204" pitchFamily="34" charset="0"/>
            </a:endParaRPr>
          </a:p>
          <a:p>
            <a:r>
              <a:rPr lang="en-US" sz="4000" b="1" dirty="0">
                <a:solidFill>
                  <a:schemeClr val="tx1"/>
                </a:solidFill>
                <a:latin typeface="Arial" panose="020B0604020202020204" pitchFamily="34" charset="0"/>
                <a:cs typeface="Arial" panose="020B0604020202020204" pitchFamily="34" charset="0"/>
              </a:rPr>
              <a:t>Video by: Michael Levin</a:t>
            </a:r>
          </a:p>
          <a:p>
            <a:pPr algn="l"/>
            <a:endParaRPr lang="en-US" sz="2400" b="1" dirty="0">
              <a:solidFill>
                <a:srgbClr val="FF0000"/>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12</a:t>
            </a:fld>
            <a:endParaRPr lang="en-US" dirty="0"/>
          </a:p>
        </p:txBody>
      </p:sp>
      <p:sp>
        <p:nvSpPr>
          <p:cNvPr id="6" name="Date Placeholder 5">
            <a:extLst>
              <a:ext uri="{FF2B5EF4-FFF2-40B4-BE49-F238E27FC236}">
                <a16:creationId xmlns:a16="http://schemas.microsoft.com/office/drawing/2014/main" id="{808C08FD-AAD5-24AD-46EB-721CB566E8BD}"/>
              </a:ext>
            </a:extLst>
          </p:cNvPr>
          <p:cNvSpPr>
            <a:spLocks noGrp="1"/>
          </p:cNvSpPr>
          <p:nvPr>
            <p:ph type="dt" sz="half" idx="10"/>
          </p:nvPr>
        </p:nvSpPr>
        <p:spPr/>
        <p:txBody>
          <a:bodyPr/>
          <a:lstStyle/>
          <a:p>
            <a:fld id="{297D8ED9-A3AD-460C-9D79-D897B281D7D2}" type="datetime1">
              <a:rPr lang="en-US" smtClean="0"/>
              <a:t>8/30/2024</a:t>
            </a:fld>
            <a:endParaRPr lang="en-US"/>
          </a:p>
        </p:txBody>
      </p:sp>
    </p:spTree>
    <p:extLst>
      <p:ext uri="{BB962C8B-B14F-4D97-AF65-F5344CB8AC3E}">
        <p14:creationId xmlns:p14="http://schemas.microsoft.com/office/powerpoint/2010/main" val="203096484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513710" y="1383318"/>
            <a:ext cx="8173090" cy="4560282"/>
          </a:xfrm>
        </p:spPr>
        <p:txBody>
          <a:bodyPr>
            <a:noAutofit/>
          </a:bodyPr>
          <a:lstStyle/>
          <a:p>
            <a:pPr marL="0" marR="0"/>
            <a:r>
              <a:rPr lang="en-US" sz="2400" b="1" u="sng" dirty="0">
                <a:solidFill>
                  <a:schemeClr val="tx1"/>
                </a:solidFill>
                <a:effectLst/>
                <a:latin typeface="Verdana" panose="020B0604030504040204" pitchFamily="34" charset="0"/>
                <a:ea typeface="Calibri" panose="020F0502020204030204" pitchFamily="34" charset="0"/>
                <a:cs typeface="Calibri" panose="020F0502020204030204" pitchFamily="34" charset="0"/>
              </a:rPr>
              <a:t>Scientific Intelligence Evolution</a:t>
            </a:r>
            <a:endParaRPr lang="en-US" sz="2400" b="1" dirty="0">
              <a:solidFill>
                <a:schemeClr val="tx1"/>
              </a:solidFill>
              <a:effectLst/>
              <a:latin typeface="Calibri" panose="020F0502020204030204" pitchFamily="34" charset="0"/>
              <a:ea typeface="Calibri" panose="020F0502020204030204" pitchFamily="34" charset="0"/>
            </a:endParaRPr>
          </a:p>
          <a:p>
            <a:pPr marL="0" marR="0"/>
            <a:r>
              <a:rPr lang="en-US" sz="2400" b="1" dirty="0">
                <a:solidFill>
                  <a:schemeClr val="tx1"/>
                </a:solidFill>
                <a:effectLst/>
                <a:latin typeface="Verdana" panose="020B0604030504040204" pitchFamily="34" charset="0"/>
                <a:ea typeface="Calibri" panose="020F0502020204030204" pitchFamily="34" charset="0"/>
              </a:rPr>
              <a:t> </a:t>
            </a:r>
            <a:endParaRPr lang="en-US" sz="2400" b="1" dirty="0">
              <a:solidFill>
                <a:schemeClr val="tx1"/>
              </a:solidFill>
              <a:effectLst/>
              <a:latin typeface="Calibri" panose="020F0502020204030204" pitchFamily="34" charset="0"/>
              <a:ea typeface="Calibri" panose="020F0502020204030204" pitchFamily="34" charset="0"/>
            </a:endParaRPr>
          </a:p>
          <a:p>
            <a:pPr marL="342900" indent="-342900" algn="l">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Classic Physics Understanding Evolution</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Quantum Physics Understanding Evolution</a:t>
            </a:r>
            <a:r>
              <a:rPr lang="en-US" sz="2400" b="1" dirty="0">
                <a:solidFill>
                  <a:schemeClr val="tx1"/>
                </a:solidFill>
                <a:effectLst/>
                <a:latin typeface="Verdana" panose="020B0604030504040204" pitchFamily="34" charset="0"/>
                <a:ea typeface="Times New Roman" panose="02020603050405020304" pitchFamily="18" charset="0"/>
              </a:rPr>
              <a:t> </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Merging Emerging Physics Evolution</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Augmenting AI+EI the new paradigm </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Aristotle-Kant-mensch Evolution</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Human – inte</a:t>
            </a:r>
            <a:r>
              <a:rPr lang="en-US" sz="2400" b="1" dirty="0">
                <a:solidFill>
                  <a:schemeClr val="tx1"/>
                </a:solidFill>
                <a:latin typeface="Verdana" panose="020B0604030504040204" pitchFamily="34" charset="0"/>
                <a:ea typeface="Calibri" panose="020F0502020204030204" pitchFamily="34" charset="0"/>
              </a:rPr>
              <a:t>grity and honor</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Democracy – collective human intelligence</a:t>
            </a:r>
            <a:endParaRPr lang="en-US" sz="2400" b="1" dirty="0">
              <a:solidFill>
                <a:schemeClr val="tx1"/>
              </a:solidFill>
              <a:effectLst/>
              <a:latin typeface="Calibri" panose="020F0502020204030204" pitchFamily="34" charset="0"/>
              <a:ea typeface="Calibri" panose="020F050202020403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13</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dirty="0"/>
          </a:p>
        </p:txBody>
      </p:sp>
    </p:spTree>
    <p:extLst>
      <p:ext uri="{BB962C8B-B14F-4D97-AF65-F5344CB8AC3E}">
        <p14:creationId xmlns:p14="http://schemas.microsoft.com/office/powerpoint/2010/main" val="2799747982"/>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Microprocessors</a:t>
            </a:r>
          </a:p>
        </p:txBody>
      </p:sp>
      <p:sp>
        <p:nvSpPr>
          <p:cNvPr id="3" name="Subtitle 2"/>
          <p:cNvSpPr>
            <a:spLocks noGrp="1"/>
          </p:cNvSpPr>
          <p:nvPr>
            <p:ph type="subTitle" idx="1"/>
          </p:nvPr>
        </p:nvSpPr>
        <p:spPr>
          <a:xfrm>
            <a:off x="618404" y="1295400"/>
            <a:ext cx="8068396" cy="4952999"/>
          </a:xfrm>
        </p:spPr>
        <p:txBody>
          <a:bodyPr>
            <a:noAutofit/>
          </a:bodyPr>
          <a:lstStyle/>
          <a:p>
            <a:r>
              <a:rPr lang="en-US" sz="2400" b="1" dirty="0">
                <a:solidFill>
                  <a:schemeClr val="tx1"/>
                </a:solidFill>
                <a:latin typeface="Arial" panose="020B0604020202020204" pitchFamily="34" charset="0"/>
                <a:cs typeface="Arial" panose="020B0604020202020204" pitchFamily="34" charset="0"/>
              </a:rPr>
              <a:t>Microprocessors are the core processing element of all embedded intelligence technologies (EIT).</a:t>
            </a:r>
          </a:p>
          <a:p>
            <a:pPr algn="l"/>
            <a:endParaRPr lang="en-US" sz="1000" b="1" i="1" dirty="0">
              <a:solidFill>
                <a:schemeClr val="tx1"/>
              </a:solidFill>
              <a:latin typeface="Arial" panose="020B0604020202020204" pitchFamily="34" charset="0"/>
              <a:cs typeface="Arial" panose="020B0604020202020204" pitchFamily="34" charset="0"/>
            </a:endParaRPr>
          </a:p>
          <a:p>
            <a:r>
              <a:rPr lang="en-US" sz="2400" b="1" dirty="0">
                <a:solidFill>
                  <a:srgbClr val="FF0000"/>
                </a:solidFill>
                <a:latin typeface="Arial" panose="020B0604020202020204" pitchFamily="34" charset="0"/>
                <a:cs typeface="Arial" panose="020B0604020202020204" pitchFamily="34" charset="0"/>
              </a:rPr>
              <a:t>Almost all early home and game computers were 8-bit microprocessors. Now almost all smart-phones, tablets, Apple and Nvidia AI processors are powered by 32/64-bit ARM ISA processors. </a:t>
            </a:r>
          </a:p>
          <a:p>
            <a:pPr algn="l"/>
            <a:endParaRPr lang="en-US" sz="1100" b="1" dirty="0">
              <a:solidFill>
                <a:srgbClr val="FF0000"/>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Learning about and using EIT for sensing, processing, communicating and actuating (SPCA) is the </a:t>
            </a:r>
            <a:r>
              <a:rPr lang="en-US" sz="2400" b="1" dirty="0">
                <a:solidFill>
                  <a:srgbClr val="FF0000"/>
                </a:solidFill>
                <a:latin typeface="Arial" panose="020B0604020202020204" pitchFamily="34" charset="0"/>
                <a:cs typeface="Arial" panose="020B0604020202020204" pitchFamily="34" charset="0"/>
              </a:rPr>
              <a:t>key</a:t>
            </a:r>
            <a:r>
              <a:rPr lang="en-US" sz="2400" b="1" dirty="0">
                <a:solidFill>
                  <a:schemeClr val="tx1"/>
                </a:solidFill>
                <a:latin typeface="Arial" panose="020B0604020202020204" pitchFamily="34" charset="0"/>
                <a:cs typeface="Arial" panose="020B0604020202020204" pitchFamily="34" charset="0"/>
              </a:rPr>
              <a:t> to understanding yourself, others and the Universe.</a:t>
            </a:r>
          </a:p>
          <a:p>
            <a:pPr algn="l"/>
            <a:endParaRPr lang="en-US" sz="2400" b="1" dirty="0">
              <a:solidFill>
                <a:srgbClr val="FF0000"/>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14</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259704554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Machine Intelligence</a:t>
            </a:r>
          </a:p>
        </p:txBody>
      </p:sp>
      <p:sp>
        <p:nvSpPr>
          <p:cNvPr id="3" name="Subtitle 2"/>
          <p:cNvSpPr>
            <a:spLocks noGrp="1"/>
          </p:cNvSpPr>
          <p:nvPr>
            <p:ph type="subTitle" idx="1"/>
          </p:nvPr>
        </p:nvSpPr>
        <p:spPr>
          <a:xfrm>
            <a:off x="618404" y="1486349"/>
            <a:ext cx="8068396" cy="3542851"/>
          </a:xfrm>
        </p:spPr>
        <p:txBody>
          <a:bodyPr>
            <a:noAutofit/>
          </a:bodyPr>
          <a:lstStyle/>
          <a:p>
            <a:pPr algn="just"/>
            <a:r>
              <a:rPr lang="en-US" sz="1600" b="1" i="1" dirty="0">
                <a:solidFill>
                  <a:schemeClr val="tx1"/>
                </a:solidFill>
                <a:effectLst/>
                <a:highlight>
                  <a:srgbClr val="FFFFFF"/>
                </a:highlight>
                <a:latin typeface="Arial" panose="020B0604020202020204" pitchFamily="34" charset="0"/>
                <a:cs typeface="Arial" panose="020B0604020202020204" pitchFamily="34" charset="0"/>
              </a:rPr>
              <a:t>The following quote </a:t>
            </a:r>
            <a:r>
              <a:rPr lang="en-US" sz="1600" b="1" i="1" dirty="0">
                <a:solidFill>
                  <a:schemeClr val="tx1"/>
                </a:solidFill>
                <a:highlight>
                  <a:srgbClr val="FFFFFF"/>
                </a:highlight>
                <a:latin typeface="Arial" panose="020B0604020202020204" pitchFamily="34" charset="0"/>
                <a:cs typeface="Arial" panose="020B0604020202020204" pitchFamily="34" charset="0"/>
              </a:rPr>
              <a:t>was </a:t>
            </a:r>
            <a:r>
              <a:rPr lang="en-US" sz="1600" b="1" i="1" dirty="0">
                <a:solidFill>
                  <a:schemeClr val="tx1"/>
                </a:solidFill>
                <a:effectLst/>
                <a:highlight>
                  <a:srgbClr val="FFFFFF"/>
                </a:highlight>
                <a:latin typeface="Arial" panose="020B0604020202020204" pitchFamily="34" charset="0"/>
                <a:cs typeface="Arial" panose="020B0604020202020204" pitchFamily="34" charset="0"/>
              </a:rPr>
              <a:t>AI Generated</a:t>
            </a:r>
            <a:r>
              <a:rPr lang="en-US" sz="1000" b="1" i="1" dirty="0">
                <a:solidFill>
                  <a:schemeClr val="tx1"/>
                </a:solidFill>
                <a:effectLst/>
                <a:highlight>
                  <a:srgbClr val="FFFFFF"/>
                </a:highlight>
                <a:latin typeface="Arial" panose="020B0604020202020204" pitchFamily="34" charset="0"/>
                <a:cs typeface="Arial" panose="020B0604020202020204" pitchFamily="34" charset="0"/>
              </a:rPr>
              <a:t>:</a:t>
            </a:r>
          </a:p>
          <a:p>
            <a:pPr algn="just"/>
            <a:r>
              <a:rPr lang="en-US" sz="2400" b="1" i="0" dirty="0">
                <a:solidFill>
                  <a:schemeClr val="tx1"/>
                </a:solidFill>
                <a:effectLst/>
                <a:highlight>
                  <a:srgbClr val="FFFFFF"/>
                </a:highlight>
                <a:latin typeface="Arial" panose="020B0604020202020204" pitchFamily="34" charset="0"/>
                <a:cs typeface="Arial" panose="020B0604020202020204" pitchFamily="34" charset="0"/>
              </a:rPr>
              <a:t>“Machine intelligence (MI) is a type of advanced computing that allows machines, devices, or algorithms to interact with their environment intelligently. It's a form of artificial intelligence (AI) that enables machines to learn, solve problems, and prioritize tasks, which can help them achieve their goals.”</a:t>
            </a:r>
            <a:endParaRPr lang="en-US" sz="2400" b="1" i="1" dirty="0">
              <a:solidFill>
                <a:schemeClr val="tx1"/>
              </a:solidFill>
              <a:highlight>
                <a:srgbClr val="FFFFFF"/>
              </a:highlight>
              <a:latin typeface="Arial" panose="020B0604020202020204" pitchFamily="34" charset="0"/>
              <a:cs typeface="Arial" panose="020B0604020202020204" pitchFamily="34" charset="0"/>
            </a:endParaRPr>
          </a:p>
          <a:p>
            <a:pPr algn="just"/>
            <a:endParaRPr lang="en-US" sz="11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15</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3932657658"/>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Personal Cosmology</a:t>
            </a:r>
          </a:p>
        </p:txBody>
      </p:sp>
      <p:sp>
        <p:nvSpPr>
          <p:cNvPr id="3" name="Subtitle 2"/>
          <p:cNvSpPr>
            <a:spLocks noGrp="1"/>
          </p:cNvSpPr>
          <p:nvPr>
            <p:ph type="subTitle" idx="1"/>
          </p:nvPr>
        </p:nvSpPr>
        <p:spPr>
          <a:xfrm>
            <a:off x="618404" y="1230920"/>
            <a:ext cx="8068396" cy="5017479"/>
          </a:xfrm>
        </p:spPr>
        <p:txBody>
          <a:bodyPr>
            <a:noAutofit/>
          </a:bodyPr>
          <a:lstStyle/>
          <a:p>
            <a:r>
              <a:rPr lang="en-US" sz="2800" b="1" dirty="0">
                <a:solidFill>
                  <a:schemeClr val="tx1"/>
                </a:solidFill>
                <a:effectLst/>
                <a:highlight>
                  <a:srgbClr val="FFFFFF"/>
                </a:highlight>
                <a:latin typeface="Arial" panose="020B0604020202020204" pitchFamily="34" charset="0"/>
                <a:cs typeface="Arial" panose="020B0604020202020204" pitchFamily="34" charset="0"/>
                <a:hlinkClick r:id="rId4"/>
              </a:rPr>
              <a:t>Philosophy of Cosmology</a:t>
            </a:r>
            <a:endParaRPr lang="en-US" sz="2800" b="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1600" b="1" i="1" dirty="0">
                <a:solidFill>
                  <a:schemeClr val="tx1"/>
                </a:solidFill>
                <a:highlight>
                  <a:srgbClr val="FFFFFF"/>
                </a:highlight>
                <a:latin typeface="Arial" panose="020B0604020202020204" pitchFamily="34" charset="0"/>
                <a:cs typeface="Arial" panose="020B0604020202020204" pitchFamily="34" charset="0"/>
              </a:rPr>
              <a:t>From above link:</a:t>
            </a:r>
          </a:p>
          <a:p>
            <a:pPr algn="just"/>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000" b="1" i="0" dirty="0">
                <a:solidFill>
                  <a:srgbClr val="1A1A1A"/>
                </a:solidFill>
                <a:effectLst/>
                <a:highlight>
                  <a:srgbClr val="FFFFFF"/>
                </a:highlight>
                <a:latin typeface="Arial" panose="020B0604020202020204" pitchFamily="34" charset="0"/>
                <a:cs typeface="Arial" panose="020B0604020202020204" pitchFamily="34" charset="0"/>
              </a:rPr>
              <a:t>Cosmology (the study of the physical universe) is a science…</a:t>
            </a:r>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endParaRPr lang="en-US" sz="2000" b="1" i="1" dirty="0">
              <a:solidFill>
                <a:schemeClr val="tx1"/>
              </a:solidFill>
              <a:highlight>
                <a:srgbClr val="FFFFFF"/>
              </a:highlight>
              <a:latin typeface="Arial" panose="020B0604020202020204" pitchFamily="34" charset="0"/>
              <a:cs typeface="Arial" panose="020B0604020202020204" pitchFamily="34" charset="0"/>
            </a:endParaRPr>
          </a:p>
          <a:p>
            <a:pPr algn="just"/>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000" b="1" i="0" dirty="0">
                <a:solidFill>
                  <a:srgbClr val="1A1A1A"/>
                </a:solidFill>
                <a:effectLst/>
                <a:highlight>
                  <a:srgbClr val="FFFFFF"/>
                </a:highlight>
                <a:latin typeface="Arial" panose="020B0604020202020204" pitchFamily="34" charset="0"/>
                <a:cs typeface="Arial" panose="020B0604020202020204" pitchFamily="34" charset="0"/>
              </a:rPr>
              <a:t>The uniqueness of the Universe: there exists only one universe, so there is nothing else similar to compare it with, and the idea of “Laws of the universe” hardly makes sense.”</a:t>
            </a:r>
            <a:endParaRPr lang="en-US" sz="2000" b="1" i="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2000" b="1" i="0" dirty="0">
                <a:solidFill>
                  <a:srgbClr val="1A1A1A"/>
                </a:solidFill>
                <a:effectLst/>
                <a:highlight>
                  <a:srgbClr val="FFFFFF"/>
                </a:highlight>
                <a:latin typeface="Arial" panose="020B0604020202020204" pitchFamily="34" charset="0"/>
                <a:cs typeface="Arial" panose="020B0604020202020204" pitchFamily="34" charset="0"/>
              </a:rPr>
              <a:t>“Cosmology deals with the physical situation that is the context in the large for human existence: the universe has such a nature that our life is possible.”</a:t>
            </a:r>
          </a:p>
          <a:p>
            <a:r>
              <a:rPr lang="en-US" sz="2800" b="1" dirty="0">
                <a:solidFill>
                  <a:srgbClr val="1A1A1A"/>
                </a:solidFill>
                <a:highlight>
                  <a:srgbClr val="FFFFFF"/>
                </a:highlight>
                <a:latin typeface="Arial" panose="020B0604020202020204" pitchFamily="34" charset="0"/>
                <a:cs typeface="Arial" panose="020B0604020202020204" pitchFamily="34" charset="0"/>
                <a:hlinkClick r:id="rId5"/>
              </a:rPr>
              <a:t>The Desiderata</a:t>
            </a:r>
            <a:endParaRPr lang="en-US" sz="2800" b="1" dirty="0">
              <a:solidFill>
                <a:srgbClr val="1A1A1A"/>
              </a:solidFill>
              <a:highlight>
                <a:srgbClr val="FFFFFF"/>
              </a:highlight>
              <a:latin typeface="Arial" panose="020B0604020202020204" pitchFamily="34" charset="0"/>
              <a:cs typeface="Arial" panose="020B0604020202020204" pitchFamily="34" charset="0"/>
            </a:endParaRPr>
          </a:p>
          <a:p>
            <a:pPr algn="l"/>
            <a:r>
              <a:rPr lang="en-US" sz="1400" b="1" i="1" dirty="0">
                <a:solidFill>
                  <a:srgbClr val="1A1A1A"/>
                </a:solidFill>
                <a:highlight>
                  <a:srgbClr val="FFFFFF"/>
                </a:highlight>
                <a:latin typeface="Arial" panose="020B0604020202020204" pitchFamily="34" charset="0"/>
                <a:cs typeface="Arial" panose="020B0604020202020204" pitchFamily="34" charset="0"/>
              </a:rPr>
              <a:t>From above link:</a:t>
            </a:r>
          </a:p>
          <a:p>
            <a:r>
              <a:rPr lang="en-US" sz="2400" b="1" dirty="0">
                <a:solidFill>
                  <a:srgbClr val="1A1A1A"/>
                </a:solidFill>
                <a:latin typeface="Arial" panose="020B0604020202020204" pitchFamily="34" charset="0"/>
                <a:cs typeface="Arial" panose="020B0604020202020204" pitchFamily="34" charset="0"/>
              </a:rPr>
              <a:t>“</a:t>
            </a:r>
            <a:r>
              <a:rPr lang="en-US" sz="2400" b="0" i="0" dirty="0">
                <a:solidFill>
                  <a:srgbClr val="000000"/>
                </a:solidFill>
                <a:effectLst/>
                <a:latin typeface="Arial" panose="020B0604020202020204" pitchFamily="34" charset="0"/>
                <a:cs typeface="Arial" panose="020B0604020202020204" pitchFamily="34" charset="0"/>
              </a:rPr>
              <a:t>You are a child of the universe,</a:t>
            </a:r>
            <a:br>
              <a:rPr lang="en-US" sz="2400" dirty="0">
                <a:latin typeface="Arial" panose="020B0604020202020204" pitchFamily="34" charset="0"/>
                <a:cs typeface="Arial" panose="020B0604020202020204" pitchFamily="34" charset="0"/>
              </a:rPr>
            </a:br>
            <a:r>
              <a:rPr lang="en-US" sz="2400" b="0" i="0" dirty="0">
                <a:solidFill>
                  <a:srgbClr val="000000"/>
                </a:solidFill>
                <a:effectLst/>
                <a:latin typeface="Arial" panose="020B0604020202020204" pitchFamily="34" charset="0"/>
                <a:cs typeface="Arial" panose="020B0604020202020204" pitchFamily="34" charset="0"/>
              </a:rPr>
              <a:t>no less than the trees and the stars</a:t>
            </a:r>
            <a:r>
              <a:rPr lang="en-US" sz="1400" b="0" i="0" dirty="0">
                <a:solidFill>
                  <a:srgbClr val="000000"/>
                </a:solidFill>
                <a:effectLst/>
                <a:latin typeface="Times New Roman" panose="02020603050405020304" pitchFamily="18" charset="0"/>
              </a:rPr>
              <a:t>…</a:t>
            </a:r>
            <a:r>
              <a:rPr lang="en-US" sz="2400" b="1" dirty="0">
                <a:solidFill>
                  <a:srgbClr val="1A1A1A"/>
                </a:solidFill>
                <a:latin typeface="Arial" panose="020B0604020202020204" pitchFamily="34" charset="0"/>
                <a:cs typeface="Arial" panose="020B0604020202020204" pitchFamily="34" charset="0"/>
              </a:rPr>
              <a:t>”</a:t>
            </a:r>
            <a:endParaRPr lang="en-US" sz="24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6"/>
              </a:rPr>
              <a:t>www.WDC65xx.com</a:t>
            </a:r>
            <a:r>
              <a:rPr lang="en-US" dirty="0"/>
              <a:t> &amp; </a:t>
            </a:r>
            <a:r>
              <a:rPr lang="en-US" dirty="0">
                <a:hlinkClick r:id="rId7"/>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16</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2240504447"/>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Honors Education</a:t>
            </a:r>
          </a:p>
        </p:txBody>
      </p:sp>
      <p:sp>
        <p:nvSpPr>
          <p:cNvPr id="3" name="Subtitle 2"/>
          <p:cNvSpPr>
            <a:spLocks noGrp="1"/>
          </p:cNvSpPr>
          <p:nvPr>
            <p:ph type="subTitle" idx="1"/>
          </p:nvPr>
        </p:nvSpPr>
        <p:spPr>
          <a:xfrm>
            <a:off x="618404" y="1230920"/>
            <a:ext cx="8068396" cy="5017479"/>
          </a:xfrm>
        </p:spPr>
        <p:txBody>
          <a:bodyPr>
            <a:noAutofit/>
          </a:bodyPr>
          <a:lstStyle/>
          <a:p>
            <a:r>
              <a:rPr lang="en-US" sz="2800" b="1" dirty="0">
                <a:solidFill>
                  <a:srgbClr val="FF0000"/>
                </a:solidFill>
                <a:latin typeface="Arial" panose="020B0604020202020204" pitchFamily="34" charset="0"/>
                <a:cs typeface="Arial" panose="020B0604020202020204" pitchFamily="34" charset="0"/>
                <a:hlinkClick r:id="rId4"/>
              </a:rPr>
              <a:t>The Human Event</a:t>
            </a:r>
            <a:endParaRPr lang="en-US" sz="2800" b="1" i="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1600" b="1" i="1" dirty="0">
                <a:solidFill>
                  <a:schemeClr val="tx1"/>
                </a:solidFill>
                <a:highlight>
                  <a:srgbClr val="FFFFFF"/>
                </a:highlight>
                <a:latin typeface="Arial" panose="020B0604020202020204" pitchFamily="34" charset="0"/>
                <a:cs typeface="Arial" panose="020B0604020202020204" pitchFamily="34" charset="0"/>
              </a:rPr>
              <a:t>From following embedded link:</a:t>
            </a:r>
          </a:p>
          <a:p>
            <a:pPr algn="just"/>
            <a:r>
              <a:rPr lang="en-US" sz="24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400" b="1" i="1" dirty="0">
                <a:solidFill>
                  <a:schemeClr val="tx1"/>
                </a:solidFill>
                <a:highlight>
                  <a:srgbClr val="FFFFFF"/>
                </a:highlight>
                <a:latin typeface="Arial" panose="020B0604020202020204" pitchFamily="34" charset="0"/>
                <a:cs typeface="Arial" panose="020B0604020202020204" pitchFamily="34" charset="0"/>
                <a:hlinkClick r:id="rId5"/>
              </a:rPr>
              <a:t>Honors education</a:t>
            </a:r>
            <a:r>
              <a:rPr lang="en-US" sz="2400" b="1" i="1" dirty="0">
                <a:solidFill>
                  <a:schemeClr val="tx1"/>
                </a:solidFill>
                <a:highlight>
                  <a:srgbClr val="FFFFFF"/>
                </a:highlight>
                <a:latin typeface="Arial" panose="020B0604020202020204" pitchFamily="34" charset="0"/>
                <a:cs typeface="Arial" panose="020B0604020202020204" pitchFamily="34" charset="0"/>
              </a:rPr>
              <a:t> </a:t>
            </a:r>
            <a:r>
              <a:rPr lang="en-US" sz="2400" b="1" i="1" dirty="0">
                <a:solidFill>
                  <a:schemeClr val="tx1"/>
                </a:solidFill>
                <a:effectLst/>
                <a:highlight>
                  <a:srgbClr val="FFFFFF"/>
                </a:highlight>
                <a:latin typeface="Arial" panose="020B0604020202020204" pitchFamily="34" charset="0"/>
                <a:cs typeface="Arial" panose="020B0604020202020204" pitchFamily="34" charset="0"/>
              </a:rPr>
              <a:t>is characterized by in-class and extracurricular activities that are measurably broader, deeper, or more complex than comparable learning experiences typically found at institutions of higher education. </a:t>
            </a:r>
          </a:p>
          <a:p>
            <a:pPr algn="just"/>
            <a:r>
              <a:rPr lang="en-US" sz="2400" b="1" i="1" dirty="0">
                <a:solidFill>
                  <a:schemeClr val="tx1"/>
                </a:solidFill>
                <a:effectLst/>
                <a:highlight>
                  <a:srgbClr val="FFFFFF"/>
                </a:highlight>
                <a:latin typeface="Arial" panose="020B0604020202020204" pitchFamily="34" charset="0"/>
                <a:cs typeface="Arial" panose="020B0604020202020204" pitchFamily="34" charset="0"/>
              </a:rPr>
              <a:t>Honors experiences include a distinctive </a:t>
            </a:r>
            <a:r>
              <a:rPr lang="en-US" sz="2400" b="1" i="1" dirty="0">
                <a:solidFill>
                  <a:srgbClr val="FF0000"/>
                </a:solidFill>
                <a:effectLst/>
                <a:highlight>
                  <a:srgbClr val="FFFFFF"/>
                </a:highlight>
                <a:latin typeface="Arial" panose="020B0604020202020204" pitchFamily="34" charset="0"/>
                <a:cs typeface="Arial" panose="020B0604020202020204" pitchFamily="34" charset="0"/>
              </a:rPr>
              <a:t>learner-directed</a:t>
            </a:r>
            <a:r>
              <a:rPr lang="en-US" sz="2400" b="1" i="1" dirty="0">
                <a:solidFill>
                  <a:schemeClr val="tx1"/>
                </a:solidFill>
                <a:effectLst/>
                <a:highlight>
                  <a:srgbClr val="FFFFFF"/>
                </a:highlight>
                <a:latin typeface="Arial" panose="020B0604020202020204" pitchFamily="34" charset="0"/>
                <a:cs typeface="Arial" panose="020B0604020202020204" pitchFamily="34" charset="0"/>
              </a:rPr>
              <a:t> environment and philosophy, provide opportunities that are appropriately tailored to fit the institution's culture and mission, and frequently occur within a close community of students and faculty.”</a:t>
            </a:r>
            <a:endParaRPr lang="en-US" sz="24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6"/>
              </a:rPr>
              <a:t>www.WDC65xx.com</a:t>
            </a:r>
            <a:r>
              <a:rPr lang="en-US" dirty="0"/>
              <a:t> &amp; </a:t>
            </a:r>
            <a:r>
              <a:rPr lang="en-US" dirty="0">
                <a:hlinkClick r:id="rId7"/>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17</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103596696"/>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Imagination</a:t>
            </a:r>
          </a:p>
        </p:txBody>
      </p:sp>
      <p:sp>
        <p:nvSpPr>
          <p:cNvPr id="3" name="Subtitle 2"/>
          <p:cNvSpPr>
            <a:spLocks noGrp="1"/>
          </p:cNvSpPr>
          <p:nvPr>
            <p:ph type="subTitle" idx="1"/>
          </p:nvPr>
        </p:nvSpPr>
        <p:spPr>
          <a:xfrm>
            <a:off x="527156" y="1324970"/>
            <a:ext cx="8103134" cy="4999629"/>
          </a:xfrm>
        </p:spPr>
        <p:txBody>
          <a:bodyPr>
            <a:noAutofit/>
          </a:bodyPr>
          <a:lstStyle/>
          <a:p>
            <a:pPr algn="just"/>
            <a:r>
              <a:rPr lang="en-US" sz="2400" b="1" dirty="0">
                <a:solidFill>
                  <a:srgbClr val="FF0000"/>
                </a:solidFill>
                <a:latin typeface="Arial" panose="020B0604020202020204" pitchFamily="34" charset="0"/>
                <a:cs typeface="Arial" panose="020B0604020202020204" pitchFamily="34" charset="0"/>
              </a:rPr>
              <a:t>Imagination is t</a:t>
            </a:r>
            <a:r>
              <a:rPr lang="en-US" sz="2400" b="1" i="0" dirty="0">
                <a:solidFill>
                  <a:srgbClr val="FF0000"/>
                </a:solidFill>
                <a:effectLst/>
                <a:latin typeface="Arial" panose="020B0604020202020204" pitchFamily="34" charset="0"/>
                <a:cs typeface="Arial" panose="020B0604020202020204" pitchFamily="34" charset="0"/>
              </a:rPr>
              <a:t>he ability to form mental images of things or events that are not present to the senses.</a:t>
            </a:r>
          </a:p>
          <a:p>
            <a:pPr algn="just"/>
            <a:endParaRPr lang="en-US" sz="1200" b="1" i="0" dirty="0">
              <a:solidFill>
                <a:srgbClr val="FF0000"/>
              </a:solidFill>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that </a:t>
            </a:r>
            <a:r>
              <a:rPr lang="en-US" sz="2400" b="1" dirty="0">
                <a:solidFill>
                  <a:srgbClr val="001D35"/>
                </a:solidFill>
                <a:latin typeface="Arial" panose="020B0604020202020204" pitchFamily="34" charset="0"/>
                <a:cs typeface="Arial" panose="020B0604020202020204" pitchFamily="34" charset="0"/>
              </a:rPr>
              <a:t>one</a:t>
            </a:r>
            <a:r>
              <a:rPr lang="en-US" sz="2400" b="1" i="0" dirty="0">
                <a:solidFill>
                  <a:srgbClr val="001D35"/>
                </a:solidFill>
                <a:effectLst/>
                <a:latin typeface="Arial" panose="020B0604020202020204" pitchFamily="34" charset="0"/>
                <a:cs typeface="Arial" panose="020B0604020202020204" pitchFamily="34" charset="0"/>
              </a:rPr>
              <a:t> Big Bang was not the starting point for the observable part of the IU to exist.</a:t>
            </a: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“Intelligence” changed the IU from a static IU to a dynamic IU - a changing and evolving IU beginning with energy quanta.</a:t>
            </a:r>
          </a:p>
          <a:p>
            <a:pPr marL="342900" indent="-342900" algn="just">
              <a:buFont typeface="Arial" panose="020B0604020202020204" pitchFamily="34" charset="0"/>
              <a:buChar char="-"/>
            </a:pPr>
            <a:r>
              <a:rPr lang="en-US" sz="2400" b="1" dirty="0">
                <a:solidFill>
                  <a:srgbClr val="001D35"/>
                </a:solidFill>
                <a:latin typeface="Arial" panose="020B0604020202020204" pitchFamily="34" charset="0"/>
                <a:cs typeface="Arial" panose="020B0604020202020204" pitchFamily="34" charset="0"/>
              </a:rPr>
              <a:t>Imagine an increasing Intelligence in you.</a:t>
            </a: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a collectively understood IU through interdisciplinary science.</a:t>
            </a:r>
          </a:p>
          <a:p>
            <a:endParaRPr lang="en-US" sz="2800" b="1" i="0" dirty="0">
              <a:solidFill>
                <a:srgbClr val="001D35"/>
              </a:solidFill>
              <a:effectLst/>
              <a:latin typeface="Google Sans"/>
            </a:endParaRPr>
          </a:p>
          <a:p>
            <a:pPr algn="l"/>
            <a:endParaRPr lang="en-US" sz="1000" b="1" dirty="0">
              <a:solidFill>
                <a:schemeClr val="tx1"/>
              </a:solidFill>
              <a:latin typeface="Adobe Caslon Pro" pitchFamily="18" charset="0"/>
            </a:endParaRPr>
          </a:p>
          <a:p>
            <a:pPr algn="l"/>
            <a:r>
              <a:rPr lang="en-US" sz="1800" b="1" dirty="0">
                <a:solidFill>
                  <a:schemeClr val="tx1"/>
                </a:solidFill>
                <a:latin typeface="Adobe Caslon Pro" pitchFamily="18" charset="0"/>
              </a:rPr>
              <a:t> </a:t>
            </a:r>
          </a:p>
          <a:p>
            <a:pPr algn="l"/>
            <a:r>
              <a:rPr lang="en-US" sz="1800" b="1" dirty="0">
                <a:solidFill>
                  <a:schemeClr val="tx1"/>
                </a:solidFill>
                <a:latin typeface="Adobe Caslon Pro" pitchFamily="18"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18</a:t>
            </a:fld>
            <a:endParaRPr lang="en-US"/>
          </a:p>
        </p:txBody>
      </p:sp>
      <p:sp>
        <p:nvSpPr>
          <p:cNvPr id="6" name="Date Placeholder 5">
            <a:extLst>
              <a:ext uri="{FF2B5EF4-FFF2-40B4-BE49-F238E27FC236}">
                <a16:creationId xmlns:a16="http://schemas.microsoft.com/office/drawing/2014/main" id="{D11C1E81-0700-BF37-4EC7-B3A72B062AB0}"/>
              </a:ext>
            </a:extLst>
          </p:cNvPr>
          <p:cNvSpPr>
            <a:spLocks noGrp="1"/>
          </p:cNvSpPr>
          <p:nvPr>
            <p:ph type="dt" sz="half" idx="10"/>
          </p:nvPr>
        </p:nvSpPr>
        <p:spPr/>
        <p:txBody>
          <a:bodyPr/>
          <a:lstStyle/>
          <a:p>
            <a:fld id="{DF34D3B5-F49B-4A4B-ABFE-BDF86CF39025}" type="datetime1">
              <a:rPr lang="en-US" smtClean="0"/>
              <a:t>8/30/2024</a:t>
            </a:fld>
            <a:endParaRPr lang="en-US"/>
          </a:p>
        </p:txBody>
      </p:sp>
    </p:spTree>
    <p:extLst>
      <p:ext uri="{BB962C8B-B14F-4D97-AF65-F5344CB8AC3E}">
        <p14:creationId xmlns:p14="http://schemas.microsoft.com/office/powerpoint/2010/main" val="26133593"/>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EIT vs CI/AI/MI/ML</a:t>
            </a:r>
          </a:p>
        </p:txBody>
      </p:sp>
      <p:sp>
        <p:nvSpPr>
          <p:cNvPr id="3" name="Subtitle 2"/>
          <p:cNvSpPr>
            <a:spLocks noGrp="1"/>
          </p:cNvSpPr>
          <p:nvPr>
            <p:ph type="subTitle" idx="1"/>
          </p:nvPr>
        </p:nvSpPr>
        <p:spPr>
          <a:xfrm>
            <a:off x="513710" y="1219200"/>
            <a:ext cx="8103134" cy="5105400"/>
          </a:xfrm>
        </p:spPr>
        <p:txBody>
          <a:bodyPr>
            <a:noAutofit/>
          </a:bodyPr>
          <a:lstStyle/>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Embedded Intelligence Technology (EIT) is built with computer or microprocessor hardware and software. </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EIT also refers to Computer Intelligence (CI), Artificial Intelligence (AI), Machine Intelligence (MI) and Machine Learning (ML).</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Computer Intelligence (CI) was named Artificial Intelligence (AI) by </a:t>
            </a:r>
            <a:r>
              <a:rPr lang="en-US" sz="2400" b="1" dirty="0">
                <a:solidFill>
                  <a:schemeClr val="tx1"/>
                </a:solidFill>
                <a:latin typeface="Arial" panose="020B0604020202020204" pitchFamily="34" charset="0"/>
                <a:cs typeface="Arial" panose="020B0604020202020204" pitchFamily="34" charset="0"/>
                <a:hlinkClick r:id="rId4"/>
              </a:rPr>
              <a:t>John McCarthy</a:t>
            </a:r>
            <a:r>
              <a:rPr lang="en-US" sz="2400" b="1" dirty="0">
                <a:solidFill>
                  <a:schemeClr val="tx1"/>
                </a:solidFill>
                <a:latin typeface="Arial" panose="020B0604020202020204" pitchFamily="34" charset="0"/>
                <a:cs typeface="Arial" panose="020B0604020202020204" pitchFamily="34" charset="0"/>
              </a:rPr>
              <a:t> and others at Dartmouth in 1956. </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A confusing definition of “artificial” is false. When used with Intelligence could mean Intelligence based upon false information or false processing or unsupported beliefs or unscientific beliefs.</a:t>
            </a: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19</a:t>
            </a:fld>
            <a:endParaRPr lang="en-US"/>
          </a:p>
        </p:txBody>
      </p:sp>
      <p:sp>
        <p:nvSpPr>
          <p:cNvPr id="6" name="Date Placeholder 5">
            <a:extLst>
              <a:ext uri="{FF2B5EF4-FFF2-40B4-BE49-F238E27FC236}">
                <a16:creationId xmlns:a16="http://schemas.microsoft.com/office/drawing/2014/main" id="{DD3DF355-FA50-E1C3-6B17-AE03EDD7E973}"/>
              </a:ext>
            </a:extLst>
          </p:cNvPr>
          <p:cNvSpPr>
            <a:spLocks noGrp="1"/>
          </p:cNvSpPr>
          <p:nvPr>
            <p:ph type="dt" sz="half" idx="10"/>
          </p:nvPr>
        </p:nvSpPr>
        <p:spPr/>
        <p:txBody>
          <a:bodyPr/>
          <a:lstStyle/>
          <a:p>
            <a:fld id="{8A7523F5-8564-4EFA-8FEF-388FEE1266CE}" type="datetime1">
              <a:rPr lang="en-US" smtClean="0"/>
              <a:t>8/30/2024</a:t>
            </a:fld>
            <a:endParaRPr lang="en-US"/>
          </a:p>
        </p:txBody>
      </p:sp>
    </p:spTree>
    <p:extLst>
      <p:ext uri="{BB962C8B-B14F-4D97-AF65-F5344CB8AC3E}">
        <p14:creationId xmlns:p14="http://schemas.microsoft.com/office/powerpoint/2010/main" val="4006353864"/>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Revolutions</a:t>
            </a:r>
          </a:p>
        </p:txBody>
      </p:sp>
      <p:sp>
        <p:nvSpPr>
          <p:cNvPr id="3" name="Subtitle 2"/>
          <p:cNvSpPr>
            <a:spLocks noGrp="1"/>
          </p:cNvSpPr>
          <p:nvPr>
            <p:ph type="subTitle" idx="1"/>
          </p:nvPr>
        </p:nvSpPr>
        <p:spPr>
          <a:xfrm>
            <a:off x="618404" y="1828800"/>
            <a:ext cx="8068396" cy="4419599"/>
          </a:xfrm>
        </p:spPr>
        <p:txBody>
          <a:bodyPr>
            <a:noAutofit/>
          </a:bodyPr>
          <a:lstStyle/>
          <a:p>
            <a:pPr algn="l"/>
            <a:r>
              <a:rPr lang="en-US" sz="1600" b="1" dirty="0">
                <a:solidFill>
                  <a:schemeClr val="tx1"/>
                </a:solidFill>
                <a:latin typeface="Arial" panose="020B0604020202020204" pitchFamily="34" charset="0"/>
                <a:cs typeface="Arial" panose="020B0604020202020204" pitchFamily="34" charset="0"/>
              </a:rPr>
              <a:t>The following quote is from:  </a:t>
            </a:r>
          </a:p>
          <a:p>
            <a:r>
              <a:rPr lang="en-US" sz="2400" b="1" i="1" dirty="0">
                <a:solidFill>
                  <a:schemeClr val="tx1"/>
                </a:solidFill>
                <a:latin typeface="Arial" panose="020B0604020202020204" pitchFamily="34" charset="0"/>
                <a:cs typeface="Arial" panose="020B0604020202020204" pitchFamily="34" charset="0"/>
                <a:hlinkClick r:id="rId4"/>
              </a:rPr>
              <a:t>The Structure of Scientific Revolutions</a:t>
            </a:r>
            <a:r>
              <a:rPr lang="en-US" sz="2400" dirty="0">
                <a:solidFill>
                  <a:schemeClr val="tx1"/>
                </a:solidFill>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page 90 Third Edition 1996</a:t>
            </a:r>
          </a:p>
          <a:p>
            <a:r>
              <a:rPr lang="en-US" sz="2400" b="1" dirty="0">
                <a:solidFill>
                  <a:schemeClr val="tx1"/>
                </a:solidFill>
                <a:latin typeface="Arial" panose="020B0604020202020204" pitchFamily="34" charset="0"/>
                <a:cs typeface="Arial" panose="020B0604020202020204" pitchFamily="34" charset="0"/>
              </a:rPr>
              <a:t>By: Thomas S. Kuhn (paradigm shift)</a:t>
            </a:r>
          </a:p>
          <a:p>
            <a:pPr algn="l"/>
            <a:endParaRPr lang="en-US" sz="2400" b="1" dirty="0">
              <a:solidFill>
                <a:srgbClr val="FF0000"/>
              </a:solidFill>
              <a:latin typeface="Arial" panose="020B0604020202020204" pitchFamily="34" charset="0"/>
              <a:cs typeface="Arial" panose="020B0604020202020204" pitchFamily="34" charset="0"/>
            </a:endParaRPr>
          </a:p>
          <a:p>
            <a:r>
              <a:rPr lang="en-US" sz="2400" b="1" dirty="0">
                <a:solidFill>
                  <a:srgbClr val="FF0000"/>
                </a:solidFill>
                <a:latin typeface="Arial" panose="020B0604020202020204" pitchFamily="34" charset="0"/>
                <a:cs typeface="Arial" panose="020B0604020202020204" pitchFamily="34" charset="0"/>
              </a:rPr>
              <a:t>“Almost always the men who achieve these fundamental inventions of a new paradigm have been either very young or very new to the field whose paradigm they change.” </a:t>
            </a:r>
          </a:p>
          <a:p>
            <a:pPr algn="l"/>
            <a:endParaRPr lang="en-US" sz="2400" b="1" dirty="0">
              <a:solidFill>
                <a:srgbClr val="FF0000"/>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2</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3304850037"/>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Learning from Nature </a:t>
            </a:r>
          </a:p>
        </p:txBody>
      </p:sp>
      <p:sp>
        <p:nvSpPr>
          <p:cNvPr id="3" name="Subtitle 2"/>
          <p:cNvSpPr>
            <a:spLocks noGrp="1"/>
          </p:cNvSpPr>
          <p:nvPr>
            <p:ph type="subTitle" idx="1"/>
          </p:nvPr>
        </p:nvSpPr>
        <p:spPr>
          <a:xfrm>
            <a:off x="522515" y="1143001"/>
            <a:ext cx="8103134" cy="4571999"/>
          </a:xfrm>
        </p:spPr>
        <p:txBody>
          <a:bodyPr>
            <a:noAutofit/>
          </a:bodyPr>
          <a:lstStyle/>
          <a:p>
            <a:endParaRPr lang="en-US" sz="1100" b="1" dirty="0">
              <a:solidFill>
                <a:schemeClr val="tx1"/>
              </a:solidFill>
              <a:latin typeface="Adobe Caslon Pro" pitchFamily="18" charset="0"/>
            </a:endParaRPr>
          </a:p>
          <a:p>
            <a:pPr marL="342900" indent="-342900" algn="just" fontAlgn="ctr">
              <a:buFontTx/>
              <a:buChar char="-"/>
            </a:pPr>
            <a:r>
              <a:rPr lang="en-US" sz="2400" b="1" i="0" dirty="0">
                <a:solidFill>
                  <a:schemeClr val="tx1"/>
                </a:solidFill>
                <a:effectLst/>
                <a:latin typeface="Arial" panose="020B0604020202020204" pitchFamily="34" charset="0"/>
                <a:cs typeface="Arial" panose="020B0604020202020204" pitchFamily="34" charset="0"/>
              </a:rPr>
              <a:t>Biomimicry is a research field that involves studying and adapting natural models, systems, and elements to solve human problems and create opportunities. The term comes from the Greek words </a:t>
            </a:r>
            <a:r>
              <a:rPr lang="en-US" sz="2400" b="1" i="1" u="sng" dirty="0">
                <a:solidFill>
                  <a:schemeClr val="tx1"/>
                </a:solidFill>
                <a:effectLst/>
                <a:latin typeface="Arial" panose="020B0604020202020204" pitchFamily="34" charset="0"/>
                <a:cs typeface="Arial" panose="020B0604020202020204" pitchFamily="34" charset="0"/>
              </a:rPr>
              <a:t>bios</a:t>
            </a:r>
            <a:r>
              <a:rPr lang="en-US" sz="2400" b="1" i="0" dirty="0">
                <a:solidFill>
                  <a:schemeClr val="tx1"/>
                </a:solidFill>
                <a:effectLst/>
                <a:latin typeface="Arial" panose="020B0604020202020204" pitchFamily="34" charset="0"/>
                <a:cs typeface="Arial" panose="020B0604020202020204" pitchFamily="34" charset="0"/>
              </a:rPr>
              <a:t> meaning “life” and </a:t>
            </a:r>
            <a:r>
              <a:rPr lang="en-US" sz="2400" b="1" i="1" u="sng" dirty="0">
                <a:solidFill>
                  <a:schemeClr val="tx1"/>
                </a:solidFill>
                <a:effectLst/>
                <a:latin typeface="Arial" panose="020B0604020202020204" pitchFamily="34" charset="0"/>
                <a:cs typeface="Arial" panose="020B0604020202020204" pitchFamily="34" charset="0"/>
              </a:rPr>
              <a:t>mimesis</a:t>
            </a:r>
            <a:r>
              <a:rPr lang="en-US" sz="2400" b="1" i="0" dirty="0">
                <a:solidFill>
                  <a:schemeClr val="tx1"/>
                </a:solidFill>
                <a:effectLst/>
                <a:latin typeface="Arial" panose="020B0604020202020204" pitchFamily="34" charset="0"/>
                <a:cs typeface="Arial" panose="020B0604020202020204" pitchFamily="34" charset="0"/>
              </a:rPr>
              <a:t> meaning “imitation”.</a:t>
            </a:r>
          </a:p>
          <a:p>
            <a:pPr marL="342900" indent="-342900" algn="just">
              <a:buFontTx/>
              <a:buChar char="-"/>
            </a:pPr>
            <a:r>
              <a:rPr lang="en-US" sz="2400" b="1" i="0" dirty="0">
                <a:solidFill>
                  <a:srgbClr val="040C28"/>
                </a:solidFill>
                <a:effectLst/>
                <a:latin typeface="Arial" panose="020B0604020202020204" pitchFamily="34" charset="0"/>
                <a:cs typeface="Arial" panose="020B0604020202020204" pitchFamily="34" charset="0"/>
              </a:rPr>
              <a:t>Embedded Intelligence Technology (EIT) is a branch of computer science and engineering (CSE) that mimics Intelligence found in nature</a:t>
            </a:r>
            <a:r>
              <a:rPr lang="en-US" sz="2400" b="1" i="0" dirty="0">
                <a:solidFill>
                  <a:srgbClr val="202124"/>
                </a:solidFill>
                <a:effectLst/>
                <a:latin typeface="Arial" panose="020B0604020202020204" pitchFamily="34" charset="0"/>
                <a:cs typeface="Arial" panose="020B0604020202020204" pitchFamily="34" charset="0"/>
              </a:rPr>
              <a:t>. </a:t>
            </a:r>
          </a:p>
          <a:p>
            <a:pPr marL="342900" indent="-342900" algn="just">
              <a:buFontTx/>
              <a:buChar char="-"/>
            </a:pPr>
            <a:endParaRPr lang="en-US" sz="24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20</a:t>
            </a:fld>
            <a:endParaRPr lang="en-US"/>
          </a:p>
        </p:txBody>
      </p:sp>
      <p:sp>
        <p:nvSpPr>
          <p:cNvPr id="6" name="Date Placeholder 5">
            <a:extLst>
              <a:ext uri="{FF2B5EF4-FFF2-40B4-BE49-F238E27FC236}">
                <a16:creationId xmlns:a16="http://schemas.microsoft.com/office/drawing/2014/main" id="{C9D27BA1-3230-1DDD-BA3D-41EC0E8D7673}"/>
              </a:ext>
            </a:extLst>
          </p:cNvPr>
          <p:cNvSpPr>
            <a:spLocks noGrp="1"/>
          </p:cNvSpPr>
          <p:nvPr>
            <p:ph type="dt" sz="half" idx="10"/>
          </p:nvPr>
        </p:nvSpPr>
        <p:spPr/>
        <p:txBody>
          <a:bodyPr/>
          <a:lstStyle/>
          <a:p>
            <a:fld id="{2ED5BC99-55E6-4940-B67F-C57BD72D6359}" type="datetime1">
              <a:rPr lang="en-US" smtClean="0"/>
              <a:t>8/30/2024</a:t>
            </a:fld>
            <a:endParaRPr lang="en-US"/>
          </a:p>
        </p:txBody>
      </p:sp>
    </p:spTree>
    <p:extLst>
      <p:ext uri="{BB962C8B-B14F-4D97-AF65-F5344CB8AC3E}">
        <p14:creationId xmlns:p14="http://schemas.microsoft.com/office/powerpoint/2010/main" val="340655480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08FEC-1C36-D978-16CE-426F8CF0F419}"/>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0D939DA6-4E9A-AF34-8C66-8FA034476B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B1B1EB9-BD16-F161-9423-23EE76CF5040}"/>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Neural Networks (NN)</a:t>
            </a:r>
          </a:p>
        </p:txBody>
      </p:sp>
      <p:sp>
        <p:nvSpPr>
          <p:cNvPr id="3" name="Subtitle 2">
            <a:extLst>
              <a:ext uri="{FF2B5EF4-FFF2-40B4-BE49-F238E27FC236}">
                <a16:creationId xmlns:a16="http://schemas.microsoft.com/office/drawing/2014/main" id="{3BAC6A46-57BD-AE54-69F1-0778E754F692}"/>
              </a:ext>
            </a:extLst>
          </p:cNvPr>
          <p:cNvSpPr>
            <a:spLocks noGrp="1"/>
          </p:cNvSpPr>
          <p:nvPr>
            <p:ph type="subTitle" idx="1"/>
          </p:nvPr>
        </p:nvSpPr>
        <p:spPr>
          <a:xfrm>
            <a:off x="533399" y="1486348"/>
            <a:ext cx="8153401" cy="4775951"/>
          </a:xfrm>
        </p:spPr>
        <p:txBody>
          <a:bodyPr>
            <a:noAutofit/>
          </a:bodyPr>
          <a:lstStyle/>
          <a:p>
            <a:pPr marR="0" algn="just">
              <a:spcBef>
                <a:spcPts val="0"/>
              </a:spcBef>
              <a:spcAft>
                <a:spcPts val="0"/>
              </a:spcAft>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hlinkClick r:id="rId4"/>
              </a:rPr>
              <a:t>Geoffrey Hinton</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and others, in the 1980’s, defined, conceptualized and created small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digital</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neural networks (DNN) with 8-bit 6502 computers.</a:t>
            </a:r>
          </a:p>
          <a:p>
            <a:pPr marR="0" algn="just">
              <a:spcBef>
                <a:spcPts val="0"/>
              </a:spcBef>
              <a:spcAft>
                <a:spcPts val="0"/>
              </a:spcAft>
            </a:pPr>
            <a:endPar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342900" marR="0" indent="-342900" algn="just">
              <a:spcBef>
                <a:spcPts val="0"/>
              </a:spcBef>
              <a:spcAft>
                <a:spcPts val="0"/>
              </a:spcAft>
              <a:buFontTx/>
              <a:buChar char="-"/>
            </a:pPr>
            <a:r>
              <a:rPr lang="en-US" sz="2000" b="1" i="0" dirty="0">
                <a:solidFill>
                  <a:srgbClr val="1F1F1F"/>
                </a:solidFill>
                <a:effectLst/>
                <a:latin typeface="Arial" panose="020B0604020202020204" pitchFamily="34" charset="0"/>
                <a:cs typeface="Arial" panose="020B0604020202020204" pitchFamily="34" charset="0"/>
              </a:rPr>
              <a:t>During forward propagation, information is fed into the neural network, and the network calculates the output. During backward propagation, the error between the predicted output and the actual output is calculated, and the weights and biases of each neuron are adjusted to reduce the error.</a:t>
            </a:r>
            <a:endParaRPr lang="en-US" sz="2000" b="1" dirty="0">
              <a:solidFill>
                <a:srgbClr val="1F1F1F"/>
              </a:solidFill>
              <a:latin typeface="Arial" panose="020B0604020202020204" pitchFamily="34" charset="0"/>
              <a:cs typeface="Arial" panose="020B0604020202020204" pitchFamily="34" charset="0"/>
            </a:endParaRPr>
          </a:p>
          <a:p>
            <a:pPr marL="342900" marR="0" indent="-342900" algn="just">
              <a:spcBef>
                <a:spcPts val="0"/>
              </a:spcBef>
              <a:spcAft>
                <a:spcPts val="0"/>
              </a:spcAft>
              <a:buFontTx/>
              <a:buChar char="-"/>
            </a:pP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Your brain, a massively parallel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a</a:t>
            </a:r>
            <a:r>
              <a:rPr lang="en-US" sz="2000" b="1"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nalog</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neural network (ANN)</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uses </a:t>
            </a:r>
            <a:r>
              <a:rPr lang="en-US" sz="2000" b="1"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watts</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power.</a:t>
            </a:r>
          </a:p>
          <a:p>
            <a:pPr marL="342900" marR="0" indent="-342900" algn="just">
              <a:spcBef>
                <a:spcPts val="0"/>
              </a:spcBef>
              <a:spcAft>
                <a:spcPts val="0"/>
              </a:spcAft>
              <a:buFontTx/>
              <a:buChar char="-"/>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Today Nvidia arm9 microprocessor powered DNNs use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megawatts</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of power.</a:t>
            </a:r>
          </a:p>
          <a:p>
            <a:pPr marL="342900" marR="0" indent="-342900" algn="just">
              <a:spcBef>
                <a:spcPts val="0"/>
              </a:spcBef>
              <a:spcAft>
                <a:spcPts val="0"/>
              </a:spcAft>
              <a:buFontTx/>
              <a:buChar char="-"/>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DNNs are used for a variety of generative AI Embedded Intelligence Technology (EIT) use cases.</a:t>
            </a:r>
          </a:p>
        </p:txBody>
      </p:sp>
      <p:sp>
        <p:nvSpPr>
          <p:cNvPr id="4" name="TextBox 3">
            <a:extLst>
              <a:ext uri="{FF2B5EF4-FFF2-40B4-BE49-F238E27FC236}">
                <a16:creationId xmlns:a16="http://schemas.microsoft.com/office/drawing/2014/main" id="{6D49EF67-DC84-2295-8A59-0F8C8629408E}"/>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667436D8-B39D-2825-6328-D2A6E786F97F}"/>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C78E3C1A-B479-9C2D-5BF0-E5BEC531794B}"/>
              </a:ext>
            </a:extLst>
          </p:cNvPr>
          <p:cNvSpPr>
            <a:spLocks noGrp="1"/>
          </p:cNvSpPr>
          <p:nvPr>
            <p:ph type="sldNum" sz="quarter" idx="12"/>
          </p:nvPr>
        </p:nvSpPr>
        <p:spPr/>
        <p:txBody>
          <a:bodyPr/>
          <a:lstStyle/>
          <a:p>
            <a:fld id="{775FEA1F-E626-42D4-B31C-390833ED0225}" type="slidenum">
              <a:rPr lang="en-US" smtClean="0"/>
              <a:t>21</a:t>
            </a:fld>
            <a:endParaRPr lang="en-US"/>
          </a:p>
        </p:txBody>
      </p:sp>
      <p:sp>
        <p:nvSpPr>
          <p:cNvPr id="6" name="Date Placeholder 5">
            <a:extLst>
              <a:ext uri="{FF2B5EF4-FFF2-40B4-BE49-F238E27FC236}">
                <a16:creationId xmlns:a16="http://schemas.microsoft.com/office/drawing/2014/main" id="{2B192EFA-B31E-E8EE-732B-18CC9F749327}"/>
              </a:ext>
            </a:extLst>
          </p:cNvPr>
          <p:cNvSpPr>
            <a:spLocks noGrp="1"/>
          </p:cNvSpPr>
          <p:nvPr>
            <p:ph type="dt" sz="half" idx="10"/>
          </p:nvPr>
        </p:nvSpPr>
        <p:spPr/>
        <p:txBody>
          <a:bodyPr/>
          <a:lstStyle/>
          <a:p>
            <a:fld id="{8FE2E0FE-5164-4275-B4E7-F023ACEB6F4A}" type="datetime1">
              <a:rPr lang="en-US" smtClean="0"/>
              <a:t>8/30/2024</a:t>
            </a:fld>
            <a:endParaRPr lang="en-US"/>
          </a:p>
        </p:txBody>
      </p:sp>
    </p:spTree>
    <p:extLst>
      <p:ext uri="{BB962C8B-B14F-4D97-AF65-F5344CB8AC3E}">
        <p14:creationId xmlns:p14="http://schemas.microsoft.com/office/powerpoint/2010/main" val="3864341577"/>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Learning from EIT</a:t>
            </a:r>
          </a:p>
        </p:txBody>
      </p:sp>
      <p:sp>
        <p:nvSpPr>
          <p:cNvPr id="3" name="Subtitle 2"/>
          <p:cNvSpPr>
            <a:spLocks noGrp="1"/>
          </p:cNvSpPr>
          <p:nvPr>
            <p:ph type="subTitle" idx="1"/>
          </p:nvPr>
        </p:nvSpPr>
        <p:spPr>
          <a:xfrm>
            <a:off x="620485" y="1143001"/>
            <a:ext cx="8005163" cy="5213349"/>
          </a:xfrm>
        </p:spPr>
        <p:txBody>
          <a:bodyPr>
            <a:noAutofit/>
          </a:bodyPr>
          <a:lstStyle/>
          <a:p>
            <a:endParaRPr lang="en-US" sz="1100" b="1" dirty="0">
              <a:solidFill>
                <a:schemeClr val="tx1"/>
              </a:solidFill>
              <a:latin typeface="Adobe Caslon Pro" pitchFamily="18" charset="0"/>
            </a:endParaRPr>
          </a:p>
          <a:p>
            <a:pPr algn="l" fontAlgn="ctr"/>
            <a:endParaRPr lang="en-US" sz="1100" b="1" dirty="0">
              <a:solidFill>
                <a:schemeClr val="tx1"/>
              </a:solidFill>
              <a:latin typeface="Adobe Caslon Pro" pitchFamily="18" charset="0"/>
            </a:endParaRPr>
          </a:p>
          <a:p>
            <a:pPr marL="342900" indent="-342900" algn="just">
              <a:buFontTx/>
              <a:buChar char="-"/>
            </a:pPr>
            <a:r>
              <a:rPr lang="en-US" sz="2400" b="1" i="0" dirty="0">
                <a:solidFill>
                  <a:schemeClr val="tx1"/>
                </a:solidFill>
                <a:effectLst/>
                <a:latin typeface="Arial" panose="020B0604020202020204" pitchFamily="34" charset="0"/>
                <a:cs typeface="Arial" panose="020B0604020202020204" pitchFamily="34" charset="0"/>
              </a:rPr>
              <a:t>Reverse biomimetics is a relatively new process that involves transferring knowledge from Machine </a:t>
            </a:r>
            <a:r>
              <a:rPr lang="en-US" sz="2400" b="1" dirty="0">
                <a:solidFill>
                  <a:schemeClr val="tx1"/>
                </a:solidFill>
                <a:latin typeface="Arial" panose="020B0604020202020204" pitchFamily="34" charset="0"/>
                <a:cs typeface="Arial" panose="020B0604020202020204" pitchFamily="34" charset="0"/>
              </a:rPr>
              <a:t>I</a:t>
            </a:r>
            <a:r>
              <a:rPr lang="en-US" sz="2400" b="1" i="0" dirty="0">
                <a:solidFill>
                  <a:schemeClr val="tx1"/>
                </a:solidFill>
                <a:effectLst/>
                <a:latin typeface="Arial" panose="020B0604020202020204" pitchFamily="34" charset="0"/>
                <a:cs typeface="Arial" panose="020B0604020202020204" pitchFamily="34" charset="0"/>
              </a:rPr>
              <a:t>ntelligence back to biology. An example of reverse biomimetics is transferring what we know about </a:t>
            </a:r>
            <a:r>
              <a:rPr lang="en-US" sz="2400" b="1" i="1" u="sng" dirty="0">
                <a:solidFill>
                  <a:schemeClr val="tx1"/>
                </a:solidFill>
                <a:effectLst/>
                <a:latin typeface="Arial" panose="020B0604020202020204" pitchFamily="34" charset="0"/>
                <a:cs typeface="Arial" panose="020B0604020202020204" pitchFamily="34" charset="0"/>
              </a:rPr>
              <a:t>digital</a:t>
            </a:r>
            <a:r>
              <a:rPr lang="en-US" sz="2400" b="1" i="0" dirty="0">
                <a:solidFill>
                  <a:schemeClr val="tx1"/>
                </a:solidFill>
                <a:effectLst/>
                <a:latin typeface="Arial" panose="020B0604020202020204" pitchFamily="34" charset="0"/>
                <a:cs typeface="Arial" panose="020B0604020202020204" pitchFamily="34" charset="0"/>
              </a:rPr>
              <a:t> neural networks to understanding our brain’s </a:t>
            </a:r>
            <a:r>
              <a:rPr lang="en-US" sz="2400" b="1" i="1" u="sng" dirty="0">
                <a:solidFill>
                  <a:schemeClr val="tx1"/>
                </a:solidFill>
                <a:effectLst/>
                <a:latin typeface="Arial" panose="020B0604020202020204" pitchFamily="34" charset="0"/>
                <a:cs typeface="Arial" panose="020B0604020202020204" pitchFamily="34" charset="0"/>
              </a:rPr>
              <a:t>analog</a:t>
            </a:r>
            <a:r>
              <a:rPr lang="en-US" sz="2400" b="1" i="0" dirty="0">
                <a:solidFill>
                  <a:schemeClr val="tx1"/>
                </a:solidFill>
                <a:effectLst/>
                <a:latin typeface="Arial" panose="020B0604020202020204" pitchFamily="34" charset="0"/>
                <a:cs typeface="Arial" panose="020B0604020202020204" pitchFamily="34" charset="0"/>
              </a:rPr>
              <a:t> neural networks.</a:t>
            </a:r>
          </a:p>
          <a:p>
            <a:pPr algn="just"/>
            <a:endParaRPr lang="en-US" sz="1100" b="1" i="0" dirty="0">
              <a:solidFill>
                <a:schemeClr val="tx1"/>
              </a:solidFill>
              <a:effectLst/>
              <a:latin typeface="Arial" panose="020B0604020202020204" pitchFamily="34" charset="0"/>
              <a:cs typeface="Arial" panose="020B0604020202020204" pitchFamily="34" charset="0"/>
            </a:endParaRPr>
          </a:p>
          <a:p>
            <a:pPr marL="342900" indent="-342900" algn="just" fontAlgn="ctr">
              <a:buFontTx/>
              <a:buChar char="-"/>
            </a:pPr>
            <a:r>
              <a:rPr lang="en-US" sz="2400" b="1" i="0" dirty="0">
                <a:solidFill>
                  <a:schemeClr val="tx1"/>
                </a:solidFill>
                <a:effectLst/>
                <a:latin typeface="Arial" panose="020B0604020202020204" pitchFamily="34" charset="0"/>
                <a:cs typeface="Arial" panose="020B0604020202020204" pitchFamily="34" charset="0"/>
              </a:rPr>
              <a:t>The</a:t>
            </a:r>
            <a:r>
              <a:rPr lang="en-US" sz="2400" b="1" dirty="0">
                <a:solidFill>
                  <a:schemeClr val="tx1"/>
                </a:solidFill>
                <a:latin typeface="Arial" panose="020B0604020202020204" pitchFamily="34" charset="0"/>
                <a:cs typeface="Arial" panose="020B0604020202020204" pitchFamily="34" charset="0"/>
              </a:rPr>
              <a:t> </a:t>
            </a:r>
            <a:r>
              <a:rPr lang="en-US" sz="2400" b="1" i="0" dirty="0">
                <a:solidFill>
                  <a:schemeClr val="tx1"/>
                </a:solidFill>
                <a:effectLst/>
                <a:latin typeface="Arial" panose="020B0604020202020204" pitchFamily="34" charset="0"/>
                <a:cs typeface="Arial" panose="020B0604020202020204" pitchFamily="34" charset="0"/>
              </a:rPr>
              <a:t>Theory uses the perspective derived from  understanding EIT to reverse engineer all things in the Universe.</a:t>
            </a:r>
          </a:p>
          <a:p>
            <a:pPr algn="l" fontAlgn="ctr"/>
            <a:endParaRPr lang="en-US" sz="1100" b="1" i="0" dirty="0">
              <a:solidFill>
                <a:schemeClr val="tx1"/>
              </a:solidFill>
              <a:effectLst/>
              <a:latin typeface="Google Sans"/>
            </a:endParaRPr>
          </a:p>
          <a:p>
            <a:pPr algn="l"/>
            <a:endParaRPr lang="en-US" sz="2400" b="1" dirty="0">
              <a:solidFill>
                <a:schemeClr val="tx1"/>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22</a:t>
            </a:fld>
            <a:endParaRPr lang="en-US"/>
          </a:p>
        </p:txBody>
      </p:sp>
      <p:sp>
        <p:nvSpPr>
          <p:cNvPr id="6" name="Date Placeholder 5">
            <a:extLst>
              <a:ext uri="{FF2B5EF4-FFF2-40B4-BE49-F238E27FC236}">
                <a16:creationId xmlns:a16="http://schemas.microsoft.com/office/drawing/2014/main" id="{1B60008D-9E44-F2A4-C413-2A381DC7C04A}"/>
              </a:ext>
            </a:extLst>
          </p:cNvPr>
          <p:cNvSpPr>
            <a:spLocks noGrp="1"/>
          </p:cNvSpPr>
          <p:nvPr>
            <p:ph type="dt" sz="half" idx="10"/>
          </p:nvPr>
        </p:nvSpPr>
        <p:spPr/>
        <p:txBody>
          <a:bodyPr/>
          <a:lstStyle/>
          <a:p>
            <a:fld id="{7D231BE1-5684-4DA5-8C87-235F2432E037}" type="datetime1">
              <a:rPr lang="en-US" smtClean="0"/>
              <a:t>8/30/2024</a:t>
            </a:fld>
            <a:endParaRPr lang="en-US"/>
          </a:p>
        </p:txBody>
      </p:sp>
    </p:spTree>
    <p:extLst>
      <p:ext uri="{BB962C8B-B14F-4D97-AF65-F5344CB8AC3E}">
        <p14:creationId xmlns:p14="http://schemas.microsoft.com/office/powerpoint/2010/main" val="2465666527"/>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0C58B-E49A-54A5-7BE0-CAC3C429A1F1}"/>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35C6A582-EF36-7F17-637F-0E0FE18208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8E7EC12-EB15-EFF4-858D-57318BCA5B42}"/>
              </a:ext>
            </a:extLst>
          </p:cNvPr>
          <p:cNvSpPr>
            <a:spLocks noGrp="1"/>
          </p:cNvSpPr>
          <p:nvPr>
            <p:ph type="ctrTitle"/>
          </p:nvPr>
        </p:nvSpPr>
        <p:spPr>
          <a:xfrm>
            <a:off x="753196" y="1"/>
            <a:ext cx="7772400" cy="1143000"/>
          </a:xfrm>
        </p:spPr>
        <p:txBody>
          <a:bodyPr>
            <a:normAutofit/>
          </a:bodyPr>
          <a:lstStyle/>
          <a:p>
            <a:r>
              <a:rPr lang="en-US" sz="4000" b="1" dirty="0">
                <a:solidFill>
                  <a:srgbClr val="FF0000"/>
                </a:solidFill>
                <a:latin typeface="Arial" pitchFamily="34" charset="0"/>
                <a:cs typeface="Arial" pitchFamily="34" charset="0"/>
              </a:rPr>
              <a:t>AHI vs AM</a:t>
            </a:r>
          </a:p>
        </p:txBody>
      </p:sp>
      <p:sp>
        <p:nvSpPr>
          <p:cNvPr id="3" name="Subtitle 2">
            <a:extLst>
              <a:ext uri="{FF2B5EF4-FFF2-40B4-BE49-F238E27FC236}">
                <a16:creationId xmlns:a16="http://schemas.microsoft.com/office/drawing/2014/main" id="{9A4FD955-8881-BEE9-7FEC-E2AB01A517AA}"/>
              </a:ext>
            </a:extLst>
          </p:cNvPr>
          <p:cNvSpPr>
            <a:spLocks noGrp="1"/>
          </p:cNvSpPr>
          <p:nvPr>
            <p:ph type="subTitle" idx="1"/>
          </p:nvPr>
        </p:nvSpPr>
        <p:spPr>
          <a:xfrm>
            <a:off x="507466" y="1324970"/>
            <a:ext cx="8103134" cy="4800805"/>
          </a:xfrm>
        </p:spPr>
        <p:txBody>
          <a:bodyPr>
            <a:noAutofit/>
          </a:bodyPr>
          <a:lstStyle/>
          <a:p>
            <a:pPr marL="342900" indent="-342900" algn="just">
              <a:buFont typeface="Arial" panose="020B0604020202020204" pitchFamily="34" charset="0"/>
              <a:buChar char="-"/>
            </a:pPr>
            <a:r>
              <a:rPr lang="en-US" sz="2400" b="1" i="0" dirty="0">
                <a:solidFill>
                  <a:srgbClr val="040C28"/>
                </a:solidFill>
                <a:effectLst/>
                <a:latin typeface="Arial" panose="020B0604020202020204" pitchFamily="34" charset="0"/>
                <a:cs typeface="Arial" panose="020B0604020202020204" pitchFamily="34" charset="0"/>
              </a:rPr>
              <a:t>EIT can offer suggestions for our Individual and  Collective Intelligence. We call this combination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ugmented Human </a:t>
            </a:r>
            <a:r>
              <a:rPr lang="en-US" sz="2400" b="1" u="sng" dirty="0">
                <a:solidFill>
                  <a:srgbClr val="040C28"/>
                </a:solidFill>
                <a:latin typeface="Arial" panose="020B0604020202020204" pitchFamily="34" charset="0"/>
                <a:cs typeface="Arial" panose="020B0604020202020204" pitchFamily="34" charset="0"/>
              </a:rPr>
              <a:t>I</a:t>
            </a:r>
            <a:r>
              <a:rPr lang="en-US" sz="2400" b="1" i="0" u="sng" dirty="0">
                <a:solidFill>
                  <a:srgbClr val="040C28"/>
                </a:solidFill>
                <a:effectLst/>
                <a:latin typeface="Arial" panose="020B0604020202020204" pitchFamily="34" charset="0"/>
                <a:cs typeface="Arial" panose="020B0604020202020204" pitchFamily="34" charset="0"/>
              </a:rPr>
              <a:t>ntelligence</a:t>
            </a:r>
            <a:r>
              <a:rPr lang="en-US" sz="2400" b="1" i="0" dirty="0">
                <a:solidFill>
                  <a:srgbClr val="040C28"/>
                </a:solidFill>
                <a:effectLst/>
                <a:latin typeface="Arial" panose="020B0604020202020204" pitchFamily="34" charset="0"/>
                <a:cs typeface="Arial" panose="020B0604020202020204" pitchFamily="34" charset="0"/>
              </a:rPr>
              <a:t> (AHI).</a:t>
            </a:r>
          </a:p>
          <a:p>
            <a:pPr marL="342900" indent="-342900" algn="just">
              <a:buFont typeface="Arial" panose="020B0604020202020204" pitchFamily="34" charset="0"/>
              <a:buChar char="-"/>
            </a:pP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utonomous Machines</a:t>
            </a:r>
            <a:r>
              <a:rPr lang="en-US" sz="2400" b="1" i="0" dirty="0">
                <a:solidFill>
                  <a:srgbClr val="040C28"/>
                </a:solidFill>
                <a:effectLst/>
                <a:latin typeface="Arial" panose="020B0604020202020204" pitchFamily="34" charset="0"/>
                <a:cs typeface="Arial" panose="020B0604020202020204" pitchFamily="34" charset="0"/>
              </a:rPr>
              <a:t> (AM) are equipped with EIT that make decisions independent of humans</a:t>
            </a:r>
            <a:r>
              <a:rPr lang="en-US" sz="2400" b="1" i="0" dirty="0">
                <a:solidFill>
                  <a:srgbClr val="202124"/>
                </a:solidFill>
                <a:effectLst/>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pPr>
            <a:r>
              <a:rPr lang="en-US" sz="2400" b="1" dirty="0">
                <a:solidFill>
                  <a:srgbClr val="202124"/>
                </a:solidFill>
                <a:latin typeface="Arial" panose="020B0604020202020204" pitchFamily="34" charset="0"/>
                <a:cs typeface="Arial" panose="020B0604020202020204" pitchFamily="34" charset="0"/>
              </a:rPr>
              <a:t>The evolution of EIT has provided machines with Intelligence that can harm humans.</a:t>
            </a:r>
          </a:p>
          <a:p>
            <a:pPr marL="342900" indent="-342900" algn="just">
              <a:buFont typeface="Arial" panose="020B0604020202020204" pitchFamily="34" charset="0"/>
              <a:buChar char="-"/>
            </a:pPr>
            <a:r>
              <a:rPr lang="en-US" sz="2400" b="1" dirty="0">
                <a:solidFill>
                  <a:srgbClr val="202124"/>
                </a:solidFill>
                <a:latin typeface="Arial" panose="020B0604020202020204" pitchFamily="34" charset="0"/>
                <a:cs typeface="Arial" panose="020B0604020202020204" pitchFamily="34" charset="0"/>
              </a:rPr>
              <a:t>AHI has maintained a balance of human good and bad acting use of AM (e.g. drone warfare)</a:t>
            </a:r>
            <a:r>
              <a:rPr lang="en-US" sz="2400" b="1" i="0" dirty="0">
                <a:solidFill>
                  <a:srgbClr val="202124"/>
                </a:solidFill>
                <a:effectLst/>
                <a:latin typeface="Arial" panose="020B0604020202020204" pitchFamily="34" charset="0"/>
                <a:cs typeface="Arial" panose="020B0604020202020204" pitchFamily="34" charset="0"/>
              </a:rPr>
              <a:t>. </a:t>
            </a:r>
            <a:endParaRPr lang="en-US"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endParaRPr lang="en-US" sz="2400" b="1" dirty="0">
              <a:solidFill>
                <a:srgbClr val="001D35"/>
              </a:solidFill>
              <a:latin typeface="Google Sans"/>
            </a:endParaRPr>
          </a:p>
        </p:txBody>
      </p:sp>
      <p:sp>
        <p:nvSpPr>
          <p:cNvPr id="4" name="TextBox 3">
            <a:extLst>
              <a:ext uri="{FF2B5EF4-FFF2-40B4-BE49-F238E27FC236}">
                <a16:creationId xmlns:a16="http://schemas.microsoft.com/office/drawing/2014/main" id="{D04B8CB8-9B43-FD70-7FDF-63E7FD4C8EA1}"/>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94FDD347-9D68-46D4-EB7D-D8628054BDA6}"/>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C18B61F9-EC9C-CDB2-008B-F4E71F3F7B71}"/>
              </a:ext>
            </a:extLst>
          </p:cNvPr>
          <p:cNvSpPr>
            <a:spLocks noGrp="1"/>
          </p:cNvSpPr>
          <p:nvPr>
            <p:ph type="sldNum" sz="quarter" idx="12"/>
          </p:nvPr>
        </p:nvSpPr>
        <p:spPr/>
        <p:txBody>
          <a:bodyPr/>
          <a:lstStyle/>
          <a:p>
            <a:fld id="{775FEA1F-E626-42D4-B31C-390833ED0225}" type="slidenum">
              <a:rPr lang="en-US" smtClean="0"/>
              <a:t>23</a:t>
            </a:fld>
            <a:endParaRPr lang="en-US" dirty="0"/>
          </a:p>
        </p:txBody>
      </p:sp>
      <p:sp>
        <p:nvSpPr>
          <p:cNvPr id="6" name="Date Placeholder 5">
            <a:extLst>
              <a:ext uri="{FF2B5EF4-FFF2-40B4-BE49-F238E27FC236}">
                <a16:creationId xmlns:a16="http://schemas.microsoft.com/office/drawing/2014/main" id="{F40348FA-9E7E-F2A8-F283-F2974D24E49E}"/>
              </a:ext>
            </a:extLst>
          </p:cNvPr>
          <p:cNvSpPr>
            <a:spLocks noGrp="1"/>
          </p:cNvSpPr>
          <p:nvPr>
            <p:ph type="dt" sz="half" idx="10"/>
          </p:nvPr>
        </p:nvSpPr>
        <p:spPr/>
        <p:txBody>
          <a:bodyPr/>
          <a:lstStyle/>
          <a:p>
            <a:fld id="{8E4A7AC1-D2A3-4440-B3F2-53E368729577}" type="datetime1">
              <a:rPr lang="en-US" smtClean="0"/>
              <a:t>8/30/2024</a:t>
            </a:fld>
            <a:endParaRPr lang="en-US"/>
          </a:p>
        </p:txBody>
      </p:sp>
    </p:spTree>
    <p:extLst>
      <p:ext uri="{BB962C8B-B14F-4D97-AF65-F5344CB8AC3E}">
        <p14:creationId xmlns:p14="http://schemas.microsoft.com/office/powerpoint/2010/main" val="1985612862"/>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Discussion Topic</a:t>
            </a:r>
          </a:p>
        </p:txBody>
      </p:sp>
      <p:sp>
        <p:nvSpPr>
          <p:cNvPr id="3" name="Subtitle 2"/>
          <p:cNvSpPr>
            <a:spLocks noGrp="1"/>
          </p:cNvSpPr>
          <p:nvPr>
            <p:ph type="subTitle" idx="1"/>
          </p:nvPr>
        </p:nvSpPr>
        <p:spPr>
          <a:xfrm>
            <a:off x="457201" y="1143002"/>
            <a:ext cx="8233762" cy="5213348"/>
          </a:xfrm>
        </p:spPr>
        <p:txBody>
          <a:bodyPr>
            <a:noAutofit/>
          </a:bodyPr>
          <a:lstStyle/>
          <a:p>
            <a:r>
              <a:rPr lang="en-US" sz="2400" b="1" u="sng" dirty="0">
                <a:solidFill>
                  <a:srgbClr val="FF0000"/>
                </a:solidFill>
                <a:latin typeface="Arial" panose="020B0604020202020204" pitchFamily="34" charset="0"/>
                <a:cs typeface="Arial" panose="020B0604020202020204" pitchFamily="34" charset="0"/>
              </a:rPr>
              <a:t>Speed of Intelligence</a:t>
            </a:r>
          </a:p>
          <a:p>
            <a:pPr marL="342900" indent="-342900" algn="just">
              <a:buFontTx/>
              <a:buChar char="-"/>
            </a:pPr>
            <a:endParaRPr lang="en-US" sz="1000" b="1" dirty="0">
              <a:solidFill>
                <a:srgbClr val="202124"/>
              </a:solidFill>
              <a:latin typeface="Arial" panose="020B0604020202020204" pitchFamily="34" charset="0"/>
              <a:cs typeface="Arial" panose="020B0604020202020204" pitchFamily="34" charset="0"/>
            </a:endParaRP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What is the speed of communications with entangled qubits?</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Can the speed of entanglement be measured?</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the speed of Intelligence be infinite?</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nature’s life on Earth intercept, decode and understand nature’s Intelligent communications from a distant star system?</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The intelligence model suggests that only nature can communicate with the infinite Intelligence of the IU.</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EIT to intercept, decode and understand from communications from a distant star system?</a:t>
            </a: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24</a:t>
            </a:fld>
            <a:endParaRPr lang="en-US" dirty="0"/>
          </a:p>
        </p:txBody>
      </p:sp>
      <p:sp>
        <p:nvSpPr>
          <p:cNvPr id="6" name="Date Placeholder 5">
            <a:extLst>
              <a:ext uri="{FF2B5EF4-FFF2-40B4-BE49-F238E27FC236}">
                <a16:creationId xmlns:a16="http://schemas.microsoft.com/office/drawing/2014/main" id="{C1AE4A89-8D27-AE10-3FFB-FF5690327538}"/>
              </a:ext>
            </a:extLst>
          </p:cNvPr>
          <p:cNvSpPr>
            <a:spLocks noGrp="1"/>
          </p:cNvSpPr>
          <p:nvPr>
            <p:ph type="dt" sz="half" idx="10"/>
          </p:nvPr>
        </p:nvSpPr>
        <p:spPr/>
        <p:txBody>
          <a:bodyPr/>
          <a:lstStyle/>
          <a:p>
            <a:fld id="{A114392C-AA80-4E1F-8B5C-E2D308F89A12}" type="datetime1">
              <a:rPr lang="en-US" smtClean="0"/>
              <a:t>8/30/2024</a:t>
            </a:fld>
            <a:endParaRPr lang="en-US"/>
          </a:p>
        </p:txBody>
      </p:sp>
    </p:spTree>
    <p:extLst>
      <p:ext uri="{BB962C8B-B14F-4D97-AF65-F5344CB8AC3E}">
        <p14:creationId xmlns:p14="http://schemas.microsoft.com/office/powerpoint/2010/main" val="323852599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Model of Intelligence</a:t>
            </a:r>
          </a:p>
        </p:txBody>
      </p:sp>
      <p:sp>
        <p:nvSpPr>
          <p:cNvPr id="3" name="Subtitle 2"/>
          <p:cNvSpPr>
            <a:spLocks noGrp="1"/>
          </p:cNvSpPr>
          <p:nvPr>
            <p:ph type="subTitle" idx="1"/>
          </p:nvPr>
        </p:nvSpPr>
        <p:spPr>
          <a:xfrm>
            <a:off x="533401" y="1524000"/>
            <a:ext cx="8157562" cy="4800600"/>
          </a:xfrm>
        </p:spPr>
        <p:txBody>
          <a:bodyPr>
            <a:noAutofit/>
          </a:bodyPr>
          <a:lstStyle/>
          <a:p>
            <a:endParaRPr lang="en-US" sz="1000" b="1" dirty="0">
              <a:solidFill>
                <a:schemeClr val="tx1"/>
              </a:solidFill>
              <a:latin typeface="Adobe Caslon Pro" pitchFamily="18" charset="0"/>
            </a:endParaRPr>
          </a:p>
          <a:p>
            <a:endParaRPr lang="en-US" sz="4800" b="1" dirty="0">
              <a:solidFill>
                <a:schemeClr val="tx1"/>
              </a:solidFill>
              <a:latin typeface="Adobe Caslon Pro" pitchFamily="18" charset="0"/>
            </a:endParaRPr>
          </a:p>
          <a:p>
            <a:r>
              <a:rPr lang="en-US" sz="4800" b="1" dirty="0">
                <a:solidFill>
                  <a:schemeClr val="tx1"/>
                </a:solidFill>
                <a:latin typeface="Adobe Caslon Pro" pitchFamily="18" charset="0"/>
              </a:rPr>
              <a:t> </a:t>
            </a:r>
            <a:endParaRPr lang="en-US" sz="2400" b="1" dirty="0">
              <a:solidFill>
                <a:srgbClr val="FF0000"/>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3</a:t>
            </a:fld>
            <a:endParaRPr lang="en-US" dirty="0"/>
          </a:p>
        </p:txBody>
      </p:sp>
      <p:sp>
        <p:nvSpPr>
          <p:cNvPr id="6" name="Date Placeholder 5">
            <a:extLst>
              <a:ext uri="{FF2B5EF4-FFF2-40B4-BE49-F238E27FC236}">
                <a16:creationId xmlns:a16="http://schemas.microsoft.com/office/drawing/2014/main" id="{1C75C145-6440-4391-1151-4A1AAF80A0E0}"/>
              </a:ext>
            </a:extLst>
          </p:cNvPr>
          <p:cNvSpPr>
            <a:spLocks noGrp="1"/>
          </p:cNvSpPr>
          <p:nvPr>
            <p:ph type="dt" sz="half" idx="10"/>
          </p:nvPr>
        </p:nvSpPr>
        <p:spPr/>
        <p:txBody>
          <a:bodyPr/>
          <a:lstStyle/>
          <a:p>
            <a:fld id="{449E4E1B-CE62-4F95-B3E4-75D0E8DACEDB}" type="datetime1">
              <a:rPr lang="en-US" smtClean="0"/>
              <a:t>8/30/2024</a:t>
            </a:fld>
            <a:endParaRPr lang="en-US"/>
          </a:p>
        </p:txBody>
      </p:sp>
      <p:pic>
        <p:nvPicPr>
          <p:cNvPr id="1026" name="Picture 2">
            <a:extLst>
              <a:ext uri="{FF2B5EF4-FFF2-40B4-BE49-F238E27FC236}">
                <a16:creationId xmlns:a16="http://schemas.microsoft.com/office/drawing/2014/main" id="{B7C36101-B155-2DAB-A7E4-26FD8273CA5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64133" y="1518099"/>
            <a:ext cx="4215733" cy="42157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14AF048-8B00-EA98-8E30-37ED74CAA2B5}"/>
              </a:ext>
            </a:extLst>
          </p:cNvPr>
          <p:cNvSpPr txBox="1"/>
          <p:nvPr/>
        </p:nvSpPr>
        <p:spPr>
          <a:xfrm>
            <a:off x="1600200" y="1251415"/>
            <a:ext cx="5943600" cy="369332"/>
          </a:xfrm>
          <a:prstGeom prst="rect">
            <a:avLst/>
          </a:prstGeom>
          <a:noFill/>
        </p:spPr>
        <p:txBody>
          <a:bodyPr wrap="square" rtlCol="0">
            <a:spAutoFit/>
          </a:bodyPr>
          <a:lstStyle/>
          <a:p>
            <a:pPr algn="ctr"/>
            <a:r>
              <a:rPr lang="en-US" dirty="0"/>
              <a:t>Mensch Intelligence Model – Spacetime Intelligence</a:t>
            </a:r>
          </a:p>
        </p:txBody>
      </p:sp>
      <p:sp>
        <p:nvSpPr>
          <p:cNvPr id="10" name="TextBox 9">
            <a:extLst>
              <a:ext uri="{FF2B5EF4-FFF2-40B4-BE49-F238E27FC236}">
                <a16:creationId xmlns:a16="http://schemas.microsoft.com/office/drawing/2014/main" id="{542CE54B-9493-C1E0-98D7-2335CBD97F87}"/>
              </a:ext>
            </a:extLst>
          </p:cNvPr>
          <p:cNvSpPr txBox="1"/>
          <p:nvPr/>
        </p:nvSpPr>
        <p:spPr>
          <a:xfrm>
            <a:off x="1593477" y="5784554"/>
            <a:ext cx="5943600" cy="369332"/>
          </a:xfrm>
          <a:prstGeom prst="rect">
            <a:avLst/>
          </a:prstGeom>
          <a:noFill/>
        </p:spPr>
        <p:txBody>
          <a:bodyPr wrap="square" rtlCol="0">
            <a:spAutoFit/>
          </a:bodyPr>
          <a:lstStyle/>
          <a:p>
            <a:pPr algn="ctr"/>
            <a:r>
              <a:rPr lang="en-US" dirty="0"/>
              <a:t>Nature’s Free Intelligence exists outside of spacetime.</a:t>
            </a:r>
          </a:p>
        </p:txBody>
      </p:sp>
    </p:spTree>
    <p:extLst>
      <p:ext uri="{BB962C8B-B14F-4D97-AF65-F5344CB8AC3E}">
        <p14:creationId xmlns:p14="http://schemas.microsoft.com/office/powerpoint/2010/main" val="1931557316"/>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FEC05-F143-6F6C-2A75-D8B8077E8C8C}"/>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CE0B6D86-20B0-7CCE-B11C-D51DCCB09E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5B7A56E-31F7-433B-1CF1-487BC139F0AF}"/>
              </a:ext>
            </a:extLst>
          </p:cNvPr>
          <p:cNvSpPr>
            <a:spLocks noGrp="1"/>
          </p:cNvSpPr>
          <p:nvPr>
            <p:ph type="ctrTitle"/>
          </p:nvPr>
        </p:nvSpPr>
        <p:spPr>
          <a:xfrm>
            <a:off x="753196" y="1"/>
            <a:ext cx="7772400" cy="1143000"/>
          </a:xfrm>
        </p:spPr>
        <p:txBody>
          <a:bodyPr>
            <a:normAutofit/>
          </a:bodyPr>
          <a:lstStyle/>
          <a:p>
            <a:r>
              <a:rPr lang="en-US" sz="4000" b="1" dirty="0">
                <a:solidFill>
                  <a:srgbClr val="FF0000"/>
                </a:solidFill>
                <a:latin typeface="Arial" pitchFamily="34" charset="0"/>
                <a:cs typeface="Arial" pitchFamily="34" charset="0"/>
              </a:rPr>
              <a:t>Consciousness</a:t>
            </a:r>
          </a:p>
        </p:txBody>
      </p:sp>
      <p:sp>
        <p:nvSpPr>
          <p:cNvPr id="3" name="Subtitle 2">
            <a:extLst>
              <a:ext uri="{FF2B5EF4-FFF2-40B4-BE49-F238E27FC236}">
                <a16:creationId xmlns:a16="http://schemas.microsoft.com/office/drawing/2014/main" id="{3DA9B9A5-EBAF-78E6-C29C-243BE3EE74E1}"/>
              </a:ext>
            </a:extLst>
          </p:cNvPr>
          <p:cNvSpPr>
            <a:spLocks noGrp="1"/>
          </p:cNvSpPr>
          <p:nvPr>
            <p:ph type="subTitle" idx="1"/>
          </p:nvPr>
        </p:nvSpPr>
        <p:spPr>
          <a:xfrm>
            <a:off x="381000" y="1383318"/>
            <a:ext cx="8277307" cy="4742457"/>
          </a:xfrm>
        </p:spPr>
        <p:txBody>
          <a:bodyPr>
            <a:noAutofit/>
          </a:bodyPr>
          <a:lstStyle/>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EIT </a:t>
            </a:r>
            <a:r>
              <a:rPr lang="en-US" sz="2400" b="1" dirty="0">
                <a:solidFill>
                  <a:srgbClr val="040C28"/>
                </a:solidFill>
                <a:latin typeface="Arial" panose="020B0604020202020204" pitchFamily="34" charset="0"/>
                <a:cs typeface="Arial" panose="020B0604020202020204" pitchFamily="34" charset="0"/>
              </a:rPr>
              <a:t>can</a:t>
            </a:r>
            <a:r>
              <a:rPr lang="en-US" sz="2400" b="1" i="0" dirty="0">
                <a:solidFill>
                  <a:srgbClr val="040C28"/>
                </a:solidFill>
                <a:effectLst/>
                <a:latin typeface="Arial" panose="020B0604020202020204" pitchFamily="34" charset="0"/>
                <a:cs typeface="Arial" panose="020B0604020202020204" pitchFamily="34" charset="0"/>
              </a:rPr>
              <a:t> Sense, Process, Communicate and Actuate (SPCA).</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SPCA could be considered Objective Consciousness (OC).</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Most uses of the word “consciousness” is considered Subjective Consciousness (SC).</a:t>
            </a:r>
          </a:p>
          <a:p>
            <a:pPr marL="342900" indent="-342900" algn="just">
              <a:buFontTx/>
              <a:buChar char="-"/>
            </a:pPr>
            <a:r>
              <a:rPr lang="en-US" sz="2400" b="1" i="0" dirty="0">
                <a:solidFill>
                  <a:srgbClr val="040C28"/>
                </a:solidFill>
                <a:effectLst/>
                <a:latin typeface="Arial" panose="020B0604020202020204" pitchFamily="34" charset="0"/>
                <a:cs typeface="Arial" panose="020B0604020202020204" pitchFamily="34" charset="0"/>
              </a:rPr>
              <a:t>EIT SPCA can augment human SPCA producing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ugmented Objective </a:t>
            </a:r>
            <a:r>
              <a:rPr lang="en-US" sz="2400" b="1" u="sng" dirty="0">
                <a:solidFill>
                  <a:srgbClr val="040C28"/>
                </a:solidFill>
                <a:latin typeface="Arial" panose="020B0604020202020204" pitchFamily="34" charset="0"/>
                <a:cs typeface="Arial" panose="020B0604020202020204" pitchFamily="34" charset="0"/>
              </a:rPr>
              <a:t>C</a:t>
            </a:r>
            <a:r>
              <a:rPr lang="en-US" sz="2400" b="1" i="0" u="sng" dirty="0">
                <a:solidFill>
                  <a:srgbClr val="040C28"/>
                </a:solidFill>
                <a:effectLst/>
                <a:latin typeface="Arial" panose="020B0604020202020204" pitchFamily="34" charset="0"/>
                <a:cs typeface="Arial" panose="020B0604020202020204" pitchFamily="34" charset="0"/>
              </a:rPr>
              <a:t>onsciousness</a:t>
            </a:r>
            <a:r>
              <a:rPr lang="en-US" sz="2400" b="1" i="0" dirty="0">
                <a:solidFill>
                  <a:srgbClr val="040C28"/>
                </a:solidFill>
                <a:effectLst/>
                <a:latin typeface="Arial" panose="020B0604020202020204" pitchFamily="34" charset="0"/>
                <a:cs typeface="Arial" panose="020B0604020202020204" pitchFamily="34" charset="0"/>
              </a:rPr>
              <a:t> (AOC).</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Humans can equip Autonomous Machines (AM) with </a:t>
            </a:r>
            <a:r>
              <a:rPr lang="en-US" sz="2400" b="1" i="0" dirty="0">
                <a:solidFill>
                  <a:srgbClr val="040C28"/>
                </a:solidFill>
                <a:effectLst/>
                <a:latin typeface="Arial" panose="020B0604020202020204" pitchFamily="34" charset="0"/>
                <a:cs typeface="Arial" panose="020B0604020202020204" pitchFamily="34" charset="0"/>
              </a:rPr>
              <a:t> abilities to SPCA for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utonomous </a:t>
            </a:r>
            <a:r>
              <a:rPr lang="en-US" sz="2400" b="1" u="sng" dirty="0">
                <a:solidFill>
                  <a:srgbClr val="040C28"/>
                </a:solidFill>
                <a:latin typeface="Arial" panose="020B0604020202020204" pitchFamily="34" charset="0"/>
                <a:cs typeface="Arial" panose="020B0604020202020204" pitchFamily="34" charset="0"/>
              </a:rPr>
              <a:t>M</a:t>
            </a:r>
            <a:r>
              <a:rPr lang="en-US" sz="2400" b="1" i="0" u="sng" dirty="0">
                <a:solidFill>
                  <a:srgbClr val="040C28"/>
                </a:solidFill>
                <a:effectLst/>
                <a:latin typeface="Arial" panose="020B0604020202020204" pitchFamily="34" charset="0"/>
                <a:cs typeface="Arial" panose="020B0604020202020204" pitchFamily="34" charset="0"/>
              </a:rPr>
              <a:t>achine Objective </a:t>
            </a:r>
            <a:r>
              <a:rPr lang="en-US" sz="2400" b="1" u="sng" dirty="0">
                <a:solidFill>
                  <a:srgbClr val="040C28"/>
                </a:solidFill>
                <a:latin typeface="Arial" panose="020B0604020202020204" pitchFamily="34" charset="0"/>
                <a:cs typeface="Arial" panose="020B0604020202020204" pitchFamily="34" charset="0"/>
              </a:rPr>
              <a:t>C</a:t>
            </a:r>
            <a:r>
              <a:rPr lang="en-US" sz="2400" b="1" i="0" u="sng" dirty="0">
                <a:solidFill>
                  <a:srgbClr val="040C28"/>
                </a:solidFill>
                <a:effectLst/>
                <a:latin typeface="Arial" panose="020B0604020202020204" pitchFamily="34" charset="0"/>
                <a:cs typeface="Arial" panose="020B0604020202020204" pitchFamily="34" charset="0"/>
              </a:rPr>
              <a:t>onsciousness</a:t>
            </a:r>
            <a:r>
              <a:rPr lang="en-US" sz="2400" b="1" i="0" dirty="0">
                <a:solidFill>
                  <a:srgbClr val="040C28"/>
                </a:solidFill>
                <a:effectLst/>
                <a:latin typeface="Arial" panose="020B0604020202020204" pitchFamily="34" charset="0"/>
                <a:cs typeface="Arial" panose="020B0604020202020204" pitchFamily="34" charset="0"/>
              </a:rPr>
              <a:t> (AMOC)</a:t>
            </a:r>
            <a:r>
              <a:rPr lang="en-US" sz="2400" b="1" i="0" dirty="0">
                <a:solidFill>
                  <a:srgbClr val="202124"/>
                </a:solidFill>
                <a:effectLst/>
                <a:latin typeface="Arial" panose="020B06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3CE819C5-83B3-850F-6018-00C9DFF57698}"/>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2DE22AB4-960B-5E3C-9680-21D7E23BE584}"/>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E9C1FD6A-7333-D24B-15F3-6C6A6DF4830C}"/>
              </a:ext>
            </a:extLst>
          </p:cNvPr>
          <p:cNvSpPr>
            <a:spLocks noGrp="1"/>
          </p:cNvSpPr>
          <p:nvPr>
            <p:ph type="sldNum" sz="quarter" idx="12"/>
          </p:nvPr>
        </p:nvSpPr>
        <p:spPr/>
        <p:txBody>
          <a:bodyPr/>
          <a:lstStyle/>
          <a:p>
            <a:fld id="{775FEA1F-E626-42D4-B31C-390833ED0225}" type="slidenum">
              <a:rPr lang="en-US" smtClean="0"/>
              <a:t>4</a:t>
            </a:fld>
            <a:endParaRPr lang="en-US" dirty="0"/>
          </a:p>
        </p:txBody>
      </p:sp>
      <p:sp>
        <p:nvSpPr>
          <p:cNvPr id="6" name="Date Placeholder 5">
            <a:extLst>
              <a:ext uri="{FF2B5EF4-FFF2-40B4-BE49-F238E27FC236}">
                <a16:creationId xmlns:a16="http://schemas.microsoft.com/office/drawing/2014/main" id="{B771A16E-D9F6-9A53-6D98-0B3F45346216}"/>
              </a:ext>
            </a:extLst>
          </p:cNvPr>
          <p:cNvSpPr>
            <a:spLocks noGrp="1"/>
          </p:cNvSpPr>
          <p:nvPr>
            <p:ph type="dt" sz="half" idx="10"/>
          </p:nvPr>
        </p:nvSpPr>
        <p:spPr/>
        <p:txBody>
          <a:bodyPr/>
          <a:lstStyle/>
          <a:p>
            <a:fld id="{5F780E14-575A-4259-B79D-33C3018C6594}" type="datetime1">
              <a:rPr lang="en-US" smtClean="0"/>
              <a:t>8/30/2024</a:t>
            </a:fld>
            <a:endParaRPr lang="en-US"/>
          </a:p>
        </p:txBody>
      </p:sp>
    </p:spTree>
    <p:extLst>
      <p:ext uri="{BB962C8B-B14F-4D97-AF65-F5344CB8AC3E}">
        <p14:creationId xmlns:p14="http://schemas.microsoft.com/office/powerpoint/2010/main" val="2818123604"/>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The Theory</a:t>
            </a:r>
          </a:p>
        </p:txBody>
      </p:sp>
      <p:sp>
        <p:nvSpPr>
          <p:cNvPr id="3" name="Subtitle 2"/>
          <p:cNvSpPr>
            <a:spLocks noGrp="1"/>
          </p:cNvSpPr>
          <p:nvPr>
            <p:ph type="subTitle" idx="1"/>
          </p:nvPr>
        </p:nvSpPr>
        <p:spPr>
          <a:xfrm>
            <a:off x="457200" y="1143001"/>
            <a:ext cx="8305800" cy="5181599"/>
          </a:xfrm>
        </p:spPr>
        <p:txBody>
          <a:bodyPr>
            <a:noAutofit/>
          </a:bodyPr>
          <a:lstStyle/>
          <a:p>
            <a:pPr algn="just"/>
            <a:r>
              <a:rPr lang="en-US" sz="2000" b="1" dirty="0">
                <a:solidFill>
                  <a:srgbClr val="FF0000"/>
                </a:solidFill>
                <a:latin typeface="Arial" panose="020B0604020202020204" pitchFamily="34" charset="0"/>
                <a:cs typeface="Arial" panose="020B0604020202020204" pitchFamily="34" charset="0"/>
              </a:rPr>
              <a:t>A t</a:t>
            </a:r>
            <a:r>
              <a:rPr lang="en-US" sz="2000" b="1" i="0" dirty="0">
                <a:solidFill>
                  <a:srgbClr val="FF0000"/>
                </a:solidFill>
                <a:effectLst/>
                <a:latin typeface="Arial" panose="020B0604020202020204" pitchFamily="34" charset="0"/>
                <a:cs typeface="Arial" panose="020B0604020202020204" pitchFamily="34" charset="0"/>
              </a:rPr>
              <a:t>heoretical law is </a:t>
            </a:r>
            <a:r>
              <a:rPr lang="en-US" sz="2000" b="1" dirty="0">
                <a:solidFill>
                  <a:srgbClr val="FF0000"/>
                </a:solidFill>
                <a:latin typeface="Arial" panose="020B0604020202020204" pitchFamily="34" charset="0"/>
                <a:cs typeface="Arial" panose="020B0604020202020204" pitchFamily="34" charset="0"/>
              </a:rPr>
              <a:t>a law that analyzes and connects empirical studies to define or advance a theoretical position</a:t>
            </a:r>
            <a:r>
              <a:rPr lang="en-US" sz="2000" b="1" i="0" dirty="0">
                <a:solidFill>
                  <a:srgbClr val="FF0000"/>
                </a:solidFill>
                <a:effectLst/>
                <a:latin typeface="Arial" panose="020B0604020202020204" pitchFamily="34" charset="0"/>
                <a:cs typeface="Arial" panose="020B0604020202020204" pitchFamily="34" charset="0"/>
              </a:rPr>
              <a:t>.</a:t>
            </a:r>
          </a:p>
          <a:p>
            <a:pPr algn="just"/>
            <a:endParaRPr lang="en-US" sz="2400" b="1" i="0" dirty="0">
              <a:solidFill>
                <a:srgbClr val="FF0000"/>
              </a:solidFill>
              <a:effectLst/>
              <a:latin typeface="Arial" panose="020B0604020202020204" pitchFamily="34" charset="0"/>
              <a:cs typeface="Arial" panose="020B0604020202020204" pitchFamily="34" charset="0"/>
            </a:endParaRPr>
          </a:p>
          <a:p>
            <a:r>
              <a:rPr lang="en-US" sz="2400" b="1" u="sng" dirty="0">
                <a:solidFill>
                  <a:srgbClr val="FF0000"/>
                </a:solidFill>
                <a:latin typeface="Arial" panose="020B0604020202020204" pitchFamily="34" charset="0"/>
                <a:cs typeface="Arial" panose="020B0604020202020204" pitchFamily="34" charset="0"/>
              </a:rPr>
              <a:t>The Theory of Embedded Intelligence (TEI)</a:t>
            </a:r>
            <a:endParaRPr lang="en-US" sz="2400" b="1" i="0" u="sng" dirty="0">
              <a:solidFill>
                <a:srgbClr val="FF0000"/>
              </a:solidFill>
              <a:effectLst/>
              <a:latin typeface="Arial" panose="020B0604020202020204" pitchFamily="34" charset="0"/>
              <a:cs typeface="Arial" panose="020B0604020202020204" pitchFamily="34" charset="0"/>
            </a:endParaRPr>
          </a:p>
          <a:p>
            <a:pPr algn="just"/>
            <a:endParaRPr lang="en-US" sz="1100" b="1" i="0" dirty="0">
              <a:solidFill>
                <a:srgbClr val="FF0000"/>
              </a:solidFill>
              <a:effectLst/>
              <a:latin typeface="Arial" panose="020B0604020202020204" pitchFamily="34" charset="0"/>
              <a:cs typeface="Arial" panose="020B0604020202020204" pitchFamily="34" charset="0"/>
            </a:endParaRPr>
          </a:p>
          <a:p>
            <a:r>
              <a:rPr lang="en-US" sz="2000" b="1" dirty="0">
                <a:solidFill>
                  <a:srgbClr val="FF0000"/>
                </a:solidFill>
                <a:latin typeface="Arial" panose="020B0604020202020204" pitchFamily="34" charset="0"/>
                <a:cs typeface="Arial" panose="020B0604020202020204" pitchFamily="34" charset="0"/>
              </a:rPr>
              <a:t>The 1</a:t>
            </a:r>
            <a:r>
              <a:rPr lang="en-US" sz="2000" b="1" baseline="30000" dirty="0">
                <a:solidFill>
                  <a:srgbClr val="FF0000"/>
                </a:solidFill>
                <a:latin typeface="Arial" panose="020B0604020202020204" pitchFamily="34" charset="0"/>
                <a:cs typeface="Arial" panose="020B0604020202020204" pitchFamily="34" charset="0"/>
              </a:rPr>
              <a:t>st</a:t>
            </a:r>
            <a:r>
              <a:rPr lang="en-US" sz="2000" b="1" dirty="0">
                <a:solidFill>
                  <a:srgbClr val="FF0000"/>
                </a:solidFill>
                <a:latin typeface="Arial" panose="020B0604020202020204" pitchFamily="34" charset="0"/>
                <a:cs typeface="Arial" panose="020B0604020202020204" pitchFamily="34" charset="0"/>
              </a:rPr>
              <a:t> Law of The Theory states that Intelligence wants to know itself through an infinite continuum and collection of phenomena including you and me.</a:t>
            </a:r>
            <a:endParaRPr lang="en-US" sz="2000" b="1" dirty="0">
              <a:solidFill>
                <a:schemeClr val="tx1"/>
              </a:solidFill>
              <a:latin typeface="Arial" panose="020B0604020202020204" pitchFamily="34" charset="0"/>
              <a:cs typeface="Arial" panose="020B0604020202020204" pitchFamily="34" charset="0"/>
            </a:endParaRPr>
          </a:p>
          <a:p>
            <a:r>
              <a:rPr lang="en-US" sz="2000" b="1" dirty="0">
                <a:solidFill>
                  <a:srgbClr val="FF0000"/>
                </a:solidFill>
                <a:latin typeface="Arial" panose="020B0604020202020204" pitchFamily="34" charset="0"/>
                <a:cs typeface="Arial" panose="020B0604020202020204" pitchFamily="34" charset="0"/>
              </a:rPr>
              <a:t>The 2</a:t>
            </a:r>
            <a:r>
              <a:rPr lang="en-US" sz="2000" b="1" baseline="30000" dirty="0">
                <a:solidFill>
                  <a:srgbClr val="FF0000"/>
                </a:solidFill>
                <a:latin typeface="Arial" panose="020B0604020202020204" pitchFamily="34" charset="0"/>
                <a:cs typeface="Arial" panose="020B0604020202020204" pitchFamily="34" charset="0"/>
              </a:rPr>
              <a:t>nd</a:t>
            </a:r>
            <a:r>
              <a:rPr lang="en-US" sz="2000" b="1" dirty="0">
                <a:solidFill>
                  <a:srgbClr val="FF0000"/>
                </a:solidFill>
                <a:latin typeface="Arial" panose="020B0604020202020204" pitchFamily="34" charset="0"/>
                <a:cs typeface="Arial" panose="020B0604020202020204" pitchFamily="34" charset="0"/>
              </a:rPr>
              <a:t> Law of The Theory states that Intelligence is gained through embedded experiences and is not lost through a destructive experience - becoming free once again - changing to and from free and embedded states. </a:t>
            </a:r>
          </a:p>
          <a:p>
            <a:r>
              <a:rPr lang="en-US" sz="2000" b="1" i="0" dirty="0">
                <a:solidFill>
                  <a:srgbClr val="FF0000"/>
                </a:solidFill>
                <a:effectLst/>
                <a:latin typeface="Arial" panose="020B0604020202020204" pitchFamily="34" charset="0"/>
                <a:cs typeface="Arial" panose="020B0604020202020204" pitchFamily="34" charset="0"/>
              </a:rPr>
              <a:t>The </a:t>
            </a:r>
            <a:r>
              <a:rPr lang="en-US" sz="2000" b="1" dirty="0">
                <a:solidFill>
                  <a:srgbClr val="FF0000"/>
                </a:solidFill>
                <a:latin typeface="Arial" panose="020B0604020202020204" pitchFamily="34" charset="0"/>
                <a:cs typeface="Arial" panose="020B0604020202020204" pitchFamily="34" charset="0"/>
              </a:rPr>
              <a:t>3</a:t>
            </a:r>
            <a:r>
              <a:rPr lang="en-US" sz="2000" b="1" baseline="30000" dirty="0">
                <a:solidFill>
                  <a:srgbClr val="FF0000"/>
                </a:solidFill>
                <a:latin typeface="Arial" panose="020B0604020202020204" pitchFamily="34" charset="0"/>
                <a:cs typeface="Arial" panose="020B0604020202020204" pitchFamily="34" charset="0"/>
              </a:rPr>
              <a:t>rd</a:t>
            </a:r>
            <a:r>
              <a:rPr lang="en-US" sz="2000" b="1" dirty="0">
                <a:solidFill>
                  <a:srgbClr val="FF0000"/>
                </a:solidFill>
                <a:latin typeface="Arial" panose="020B0604020202020204" pitchFamily="34" charset="0"/>
                <a:cs typeface="Arial" panose="020B0604020202020204" pitchFamily="34" charset="0"/>
              </a:rPr>
              <a:t> </a:t>
            </a:r>
            <a:r>
              <a:rPr lang="en-US" sz="2000" b="1" i="0" dirty="0">
                <a:solidFill>
                  <a:srgbClr val="FF0000"/>
                </a:solidFill>
                <a:effectLst/>
                <a:latin typeface="Arial" panose="020B0604020202020204" pitchFamily="34" charset="0"/>
                <a:cs typeface="Arial" panose="020B0604020202020204" pitchFamily="34" charset="0"/>
              </a:rPr>
              <a:t>Law of The Theory states that Intelligence increases the number of use cases and complexity with time.</a:t>
            </a:r>
          </a:p>
          <a:p>
            <a:pPr algn="l"/>
            <a:endParaRPr lang="en-US" sz="1000" b="1" dirty="0">
              <a:solidFill>
                <a:schemeClr val="tx1"/>
              </a:solidFill>
              <a:latin typeface="Adobe Caslon Pro" pitchFamily="18" charset="0"/>
            </a:endParaRPr>
          </a:p>
          <a:p>
            <a:pPr algn="l"/>
            <a:r>
              <a:rPr lang="en-US" sz="1800" b="1" dirty="0">
                <a:solidFill>
                  <a:schemeClr val="tx1"/>
                </a:solidFill>
                <a:latin typeface="Adobe Caslon Pro" pitchFamily="18" charset="0"/>
              </a:rPr>
              <a:t> </a:t>
            </a:r>
          </a:p>
          <a:p>
            <a:pPr algn="l"/>
            <a:r>
              <a:rPr lang="en-US" sz="1800" b="1" dirty="0">
                <a:solidFill>
                  <a:schemeClr val="tx1"/>
                </a:solidFill>
                <a:latin typeface="Adobe Caslon Pro" pitchFamily="18"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5</a:t>
            </a:fld>
            <a:endParaRPr lang="en-US"/>
          </a:p>
        </p:txBody>
      </p:sp>
      <p:sp>
        <p:nvSpPr>
          <p:cNvPr id="6" name="Date Placeholder 5">
            <a:extLst>
              <a:ext uri="{FF2B5EF4-FFF2-40B4-BE49-F238E27FC236}">
                <a16:creationId xmlns:a16="http://schemas.microsoft.com/office/drawing/2014/main" id="{98D7D9D5-640D-3B1C-779A-965CE1705955}"/>
              </a:ext>
            </a:extLst>
          </p:cNvPr>
          <p:cNvSpPr>
            <a:spLocks noGrp="1"/>
          </p:cNvSpPr>
          <p:nvPr>
            <p:ph type="dt" sz="half" idx="10"/>
          </p:nvPr>
        </p:nvSpPr>
        <p:spPr/>
        <p:txBody>
          <a:bodyPr/>
          <a:lstStyle/>
          <a:p>
            <a:fld id="{5BDF9929-D100-4ADD-837E-B3EFB578EE6C}" type="datetime1">
              <a:rPr lang="en-US" smtClean="0"/>
              <a:t>8/30/2024</a:t>
            </a:fld>
            <a:endParaRPr lang="en-US"/>
          </a:p>
        </p:txBody>
      </p:sp>
    </p:spTree>
    <p:extLst>
      <p:ext uri="{BB962C8B-B14F-4D97-AF65-F5344CB8AC3E}">
        <p14:creationId xmlns:p14="http://schemas.microsoft.com/office/powerpoint/2010/main" val="2135325375"/>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Defined</a:t>
            </a:r>
          </a:p>
        </p:txBody>
      </p:sp>
      <p:sp>
        <p:nvSpPr>
          <p:cNvPr id="3" name="Subtitle 2"/>
          <p:cNvSpPr>
            <a:spLocks noGrp="1"/>
          </p:cNvSpPr>
          <p:nvPr>
            <p:ph type="subTitle" idx="1"/>
          </p:nvPr>
        </p:nvSpPr>
        <p:spPr>
          <a:xfrm>
            <a:off x="618404" y="1383318"/>
            <a:ext cx="8068396" cy="4560282"/>
          </a:xfrm>
        </p:spPr>
        <p:txBody>
          <a:bodyPr>
            <a:noAutofit/>
          </a:bodyPr>
          <a:lstStyle/>
          <a:p>
            <a:r>
              <a:rPr lang="en-US" sz="2800" b="1" dirty="0">
                <a:solidFill>
                  <a:srgbClr val="333333"/>
                </a:solidFill>
                <a:highlight>
                  <a:srgbClr val="FFFFFF"/>
                </a:highlight>
                <a:latin typeface="Source Sans Pro" panose="020B0503030403020204" pitchFamily="34" charset="0"/>
              </a:rPr>
              <a:t>Nature’s Free and all </a:t>
            </a:r>
            <a:r>
              <a:rPr lang="en-US" sz="2800" b="1" i="0" dirty="0">
                <a:solidFill>
                  <a:srgbClr val="333333"/>
                </a:solidFill>
                <a:effectLst/>
                <a:highlight>
                  <a:srgbClr val="FFFFFF"/>
                </a:highlight>
                <a:latin typeface="Source Sans Pro" panose="020B0503030403020204" pitchFamily="34" charset="0"/>
              </a:rPr>
              <a:t>Embedded Intelligence is characterized as the ability to sense, process, communicate, and actuate (SPCA) based upon information gained from an understanding of itself and others for the benefit of many.</a:t>
            </a:r>
          </a:p>
          <a:p>
            <a:endParaRPr lang="en-US" sz="2800" b="1" i="0" dirty="0">
              <a:solidFill>
                <a:srgbClr val="333333"/>
              </a:solidFill>
              <a:effectLst/>
              <a:highlight>
                <a:srgbClr val="FFFFFF"/>
              </a:highlight>
              <a:latin typeface="Source Sans Pro" panose="020B0503030403020204" pitchFamily="34" charset="0"/>
            </a:endParaRPr>
          </a:p>
          <a:p>
            <a:r>
              <a:rPr lang="en-US" sz="2800" b="1" dirty="0">
                <a:solidFill>
                  <a:srgbClr val="333333"/>
                </a:solidFill>
                <a:highlight>
                  <a:srgbClr val="FFFFFF"/>
                </a:highlight>
                <a:latin typeface="Source Sans Pro" panose="020B0503030403020204" pitchFamily="34" charset="0"/>
                <a:cs typeface="Arial" panose="020B0604020202020204" pitchFamily="34" charset="0"/>
              </a:rPr>
              <a:t>Nature </a:t>
            </a:r>
            <a:r>
              <a:rPr lang="en-US" sz="2800" b="1">
                <a:solidFill>
                  <a:srgbClr val="333333"/>
                </a:solidFill>
                <a:highlight>
                  <a:srgbClr val="FFFFFF"/>
                </a:highlight>
                <a:latin typeface="Source Sans Pro" panose="020B0503030403020204" pitchFamily="34" charset="0"/>
                <a:cs typeface="Arial" panose="020B0604020202020204" pitchFamily="34" charset="0"/>
              </a:rPr>
              <a:t>uses embedded intelligence </a:t>
            </a:r>
            <a:r>
              <a:rPr lang="en-US" sz="2800" b="1" dirty="0">
                <a:solidFill>
                  <a:srgbClr val="333333"/>
                </a:solidFill>
                <a:highlight>
                  <a:srgbClr val="FFFFFF"/>
                </a:highlight>
                <a:latin typeface="Source Sans Pro" panose="020B0503030403020204" pitchFamily="34" charset="0"/>
                <a:cs typeface="Arial" panose="020B0604020202020204" pitchFamily="34" charset="0"/>
              </a:rPr>
              <a:t>to self-assemble all things aka phenomena observed.</a:t>
            </a:r>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6</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257307228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C8A5F-D92A-1116-5692-10599C9FCFA2}"/>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976637E7-8B56-AE9B-4115-1AF8151D77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3655A02-8939-7B64-E4D4-406931DBD206}"/>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Applied Intelligence</a:t>
            </a:r>
          </a:p>
        </p:txBody>
      </p:sp>
      <p:sp>
        <p:nvSpPr>
          <p:cNvPr id="3" name="Subtitle 2">
            <a:extLst>
              <a:ext uri="{FF2B5EF4-FFF2-40B4-BE49-F238E27FC236}">
                <a16:creationId xmlns:a16="http://schemas.microsoft.com/office/drawing/2014/main" id="{A6A8D246-8FA4-1359-B15B-391A20203D37}"/>
              </a:ext>
            </a:extLst>
          </p:cNvPr>
          <p:cNvSpPr>
            <a:spLocks noGrp="1"/>
          </p:cNvSpPr>
          <p:nvPr>
            <p:ph type="subTitle" idx="1"/>
          </p:nvPr>
        </p:nvSpPr>
        <p:spPr>
          <a:xfrm>
            <a:off x="513710" y="1295400"/>
            <a:ext cx="8096890" cy="5060949"/>
          </a:xfrm>
        </p:spPr>
        <p:txBody>
          <a:bodyPr>
            <a:noAutofit/>
          </a:bodyPr>
          <a:lstStyle/>
          <a:p>
            <a:pPr algn="l"/>
            <a:endParaRPr lang="en-US" sz="10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Infinite Universe (IU) began as an infinite F</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ree </a:t>
            </a: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I</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ntelligence (FI). </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Free means not embedded.</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Intelligence first created energy coherent quanta wave forms.</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Intelligence creates subatomic particles through the process called decoherence.</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Entanglement can be thought of as intelligently connected quantum bits – qubits with opposite spins or information bits – 1 and 0 values.</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It is now thought that </a:t>
            </a: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speed of Intelligence is infinite.</a:t>
            </a:r>
            <a:endPar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A</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ll things in nature use Intelligence to create phenomena through self-assembly – atoms build atoms – you build you – I build me.</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origins of life begin where possible in the IU with the Collective Intelligence of abiotic matter.</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p>
            <a:pPr algn="l"/>
            <a:r>
              <a:rPr lang="en-US" sz="1800" b="1" dirty="0">
                <a:solidFill>
                  <a:schemeClr val="tx1"/>
                </a:solidFill>
                <a:latin typeface="Arial" panose="020B0604020202020204" pitchFamily="34" charset="0"/>
                <a:cs typeface="Arial" panose="020B0604020202020204" pitchFamily="34"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a:extLst>
              <a:ext uri="{FF2B5EF4-FFF2-40B4-BE49-F238E27FC236}">
                <a16:creationId xmlns:a16="http://schemas.microsoft.com/office/drawing/2014/main" id="{02F1CBAC-DBB4-3611-8612-73AD436123B2}"/>
              </a:ext>
            </a:extLst>
          </p:cNvPr>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1EF9ABE7-596C-D42A-B6FF-2BDFAE3CBC0D}"/>
              </a:ext>
            </a:extLst>
          </p:cNvPr>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AE8A2BA9-6B23-280B-3D5C-AB8085398324}"/>
              </a:ext>
            </a:extLst>
          </p:cNvPr>
          <p:cNvSpPr>
            <a:spLocks noGrp="1"/>
          </p:cNvSpPr>
          <p:nvPr>
            <p:ph type="sldNum" sz="quarter" idx="12"/>
          </p:nvPr>
        </p:nvSpPr>
        <p:spPr/>
        <p:txBody>
          <a:bodyPr/>
          <a:lstStyle/>
          <a:p>
            <a:fld id="{775FEA1F-E626-42D4-B31C-390833ED0225}" type="slidenum">
              <a:rPr lang="en-US" smtClean="0"/>
              <a:t>7</a:t>
            </a:fld>
            <a:endParaRPr lang="en-US" dirty="0"/>
          </a:p>
        </p:txBody>
      </p:sp>
      <p:sp>
        <p:nvSpPr>
          <p:cNvPr id="6" name="Date Placeholder 5">
            <a:extLst>
              <a:ext uri="{FF2B5EF4-FFF2-40B4-BE49-F238E27FC236}">
                <a16:creationId xmlns:a16="http://schemas.microsoft.com/office/drawing/2014/main" id="{38521E7F-174B-99E3-EE29-6661AD057585}"/>
              </a:ext>
            </a:extLst>
          </p:cNvPr>
          <p:cNvSpPr>
            <a:spLocks noGrp="1"/>
          </p:cNvSpPr>
          <p:nvPr>
            <p:ph type="dt" sz="half" idx="10"/>
          </p:nvPr>
        </p:nvSpPr>
        <p:spPr/>
        <p:txBody>
          <a:bodyPr/>
          <a:lstStyle/>
          <a:p>
            <a:fld id="{5B2B7AB2-FD36-40F4-BC12-EF961FD58FC7}" type="datetime1">
              <a:rPr lang="en-US" smtClean="0"/>
              <a:t>8/30/2024</a:t>
            </a:fld>
            <a:endParaRPr lang="en-US"/>
          </a:p>
        </p:txBody>
      </p:sp>
    </p:spTree>
    <p:extLst>
      <p:ext uri="{BB962C8B-B14F-4D97-AF65-F5344CB8AC3E}">
        <p14:creationId xmlns:p14="http://schemas.microsoft.com/office/powerpoint/2010/main" val="167480009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Evolution</a:t>
            </a:r>
          </a:p>
        </p:txBody>
      </p:sp>
      <p:sp>
        <p:nvSpPr>
          <p:cNvPr id="3" name="Subtitle 2"/>
          <p:cNvSpPr>
            <a:spLocks noGrp="1"/>
          </p:cNvSpPr>
          <p:nvPr>
            <p:ph type="subTitle" idx="1"/>
          </p:nvPr>
        </p:nvSpPr>
        <p:spPr>
          <a:xfrm>
            <a:off x="457201" y="1580399"/>
            <a:ext cx="8233762" cy="3906001"/>
          </a:xfrm>
        </p:spPr>
        <p:txBody>
          <a:bodyPr>
            <a:noAutofit/>
          </a:bodyPr>
          <a:lstStyle/>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A</a:t>
            </a:r>
            <a:r>
              <a:rPr lang="en-US" sz="2400" b="1" i="0" dirty="0">
                <a:solidFill>
                  <a:srgbClr val="202124"/>
                </a:solidFill>
                <a:effectLst/>
                <a:latin typeface="Arial" panose="020B0604020202020204" pitchFamily="34" charset="0"/>
                <a:cs typeface="Arial" panose="020B0604020202020204" pitchFamily="34" charset="0"/>
              </a:rPr>
              <a:t>ll abiotic and biotic matter </a:t>
            </a:r>
            <a:r>
              <a:rPr lang="en-US" sz="2400" b="1" dirty="0">
                <a:solidFill>
                  <a:srgbClr val="202124"/>
                </a:solidFill>
                <a:latin typeface="Arial" panose="020B0604020202020204" pitchFamily="34" charset="0"/>
                <a:cs typeface="Arial" panose="020B0604020202020204" pitchFamily="34" charset="0"/>
              </a:rPr>
              <a:t>began from Free Intelligence (FI).</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When matter is destroyed, the 2</a:t>
            </a:r>
            <a:r>
              <a:rPr lang="en-US" sz="2400" b="1" baseline="30000" dirty="0">
                <a:solidFill>
                  <a:srgbClr val="202124"/>
                </a:solidFill>
                <a:latin typeface="Arial" panose="020B0604020202020204" pitchFamily="34" charset="0"/>
                <a:cs typeface="Arial" panose="020B0604020202020204" pitchFamily="34" charset="0"/>
              </a:rPr>
              <a:t>nd</a:t>
            </a:r>
            <a:r>
              <a:rPr lang="en-US" sz="2400" b="1" dirty="0">
                <a:solidFill>
                  <a:srgbClr val="202124"/>
                </a:solidFill>
                <a:latin typeface="Arial" panose="020B0604020202020204" pitchFamily="34" charset="0"/>
                <a:cs typeface="Arial" panose="020B0604020202020204" pitchFamily="34" charset="0"/>
              </a:rPr>
              <a:t> Law of The Theory states that all EI becomes FI once again.</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These cycles of FI and EI contribute to evolution in nature.</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It is possible that EI can contribute to FI as shown in the last slide – Discussion Topic #1.</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Human made technology has evolved in a similar way.</a:t>
            </a: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8</a:t>
            </a:fld>
            <a:endParaRPr lang="en-US" dirty="0"/>
          </a:p>
        </p:txBody>
      </p:sp>
      <p:sp>
        <p:nvSpPr>
          <p:cNvPr id="6" name="Date Placeholder 5">
            <a:extLst>
              <a:ext uri="{FF2B5EF4-FFF2-40B4-BE49-F238E27FC236}">
                <a16:creationId xmlns:a16="http://schemas.microsoft.com/office/drawing/2014/main" id="{C1AE4A89-8D27-AE10-3FFB-FF5690327538}"/>
              </a:ext>
            </a:extLst>
          </p:cNvPr>
          <p:cNvSpPr>
            <a:spLocks noGrp="1"/>
          </p:cNvSpPr>
          <p:nvPr>
            <p:ph type="dt" sz="half" idx="10"/>
          </p:nvPr>
        </p:nvSpPr>
        <p:spPr/>
        <p:txBody>
          <a:bodyPr/>
          <a:lstStyle/>
          <a:p>
            <a:fld id="{A114392C-AA80-4E1F-8B5C-E2D308F89A12}" type="datetime1">
              <a:rPr lang="en-US" smtClean="0"/>
              <a:t>8/30/2024</a:t>
            </a:fld>
            <a:endParaRPr lang="en-US"/>
          </a:p>
        </p:txBody>
      </p:sp>
    </p:spTree>
    <p:extLst>
      <p:ext uri="{BB962C8B-B14F-4D97-AF65-F5344CB8AC3E}">
        <p14:creationId xmlns:p14="http://schemas.microsoft.com/office/powerpoint/2010/main" val="1751451545"/>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990600" y="1383318"/>
            <a:ext cx="7467600" cy="4560282"/>
          </a:xfrm>
        </p:spPr>
        <p:txBody>
          <a:bodyPr>
            <a:noAutofit/>
          </a:bodyPr>
          <a:lstStyle/>
          <a:p>
            <a:pPr marL="0" marR="0"/>
            <a:r>
              <a:rPr lang="en-US"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Nature’s Intelligence Evolution</a:t>
            </a:r>
            <a:endParaRPr lang="en-US"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r>
              <a:rPr lang="en-US"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l">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Quanta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Atomic Evolution</a:t>
            </a:r>
            <a:r>
              <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Mineral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Molecular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Cellular Evolution</a:t>
            </a: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Living Systems Evolution </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9</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4032387386"/>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Philosophy of Embedded Intelligence by Bill Mensch PP Slides 2013-07-08</Template>
  <TotalTime>12744</TotalTime>
  <Words>2420</Words>
  <Application>Microsoft Office PowerPoint</Application>
  <PresentationFormat>On-screen Show (4:3)</PresentationFormat>
  <Paragraphs>292</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Adobe Caslon Pro</vt:lpstr>
      <vt:lpstr>Arial</vt:lpstr>
      <vt:lpstr>Calibri</vt:lpstr>
      <vt:lpstr>Google Sans</vt:lpstr>
      <vt:lpstr>Source Sans Pro</vt:lpstr>
      <vt:lpstr>Times New Roman</vt:lpstr>
      <vt:lpstr>Verdana</vt:lpstr>
      <vt:lpstr>Office Theme</vt:lpstr>
      <vt:lpstr>Caution!!</vt:lpstr>
      <vt:lpstr> Revolutions</vt:lpstr>
      <vt:lpstr>Model of Intelligence</vt:lpstr>
      <vt:lpstr>Consciousness</vt:lpstr>
      <vt:lpstr> The Theory</vt:lpstr>
      <vt:lpstr> Intelligence Defined</vt:lpstr>
      <vt:lpstr> Applied Intelligence</vt:lpstr>
      <vt:lpstr> Evolution</vt:lpstr>
      <vt:lpstr> Intelligence Evolution</vt:lpstr>
      <vt:lpstr> Intelligence Evolution</vt:lpstr>
      <vt:lpstr> Human Intelligence</vt:lpstr>
      <vt:lpstr> Collective Intelligence</vt:lpstr>
      <vt:lpstr> Intelligence Evolution</vt:lpstr>
      <vt:lpstr> Microprocessors</vt:lpstr>
      <vt:lpstr> Machine Intelligence</vt:lpstr>
      <vt:lpstr> Personal Cosmology</vt:lpstr>
      <vt:lpstr> Honors Education</vt:lpstr>
      <vt:lpstr> Imagination</vt:lpstr>
      <vt:lpstr> EIT vs CI/AI/MI/ML</vt:lpstr>
      <vt:lpstr>Learning from Nature </vt:lpstr>
      <vt:lpstr> Neural Networks (NN)</vt:lpstr>
      <vt:lpstr>Learning from EIT</vt:lpstr>
      <vt:lpstr>AHI vs AM</vt:lpstr>
      <vt:lpstr> Discussion Topic</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of EI</dc:title>
  <dc:creator>Bill Mensch</dc:creator>
  <cp:lastModifiedBy>Bill Mensch</cp:lastModifiedBy>
  <cp:revision>428</cp:revision>
  <cp:lastPrinted>2024-08-30T17:18:55Z</cp:lastPrinted>
  <dcterms:created xsi:type="dcterms:W3CDTF">2013-07-14T18:37:42Z</dcterms:created>
  <dcterms:modified xsi:type="dcterms:W3CDTF">2024-08-30T18:55:39Z</dcterms:modified>
</cp:coreProperties>
</file>